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303" r:id="rId3"/>
    <p:sldId id="300" r:id="rId4"/>
    <p:sldId id="301" r:id="rId5"/>
    <p:sldId id="299" r:id="rId6"/>
    <p:sldId id="259" r:id="rId7"/>
    <p:sldId id="293" r:id="rId8"/>
    <p:sldId id="302" r:id="rId9"/>
    <p:sldId id="268" r:id="rId10"/>
    <p:sldId id="263" r:id="rId11"/>
    <p:sldId id="270" r:id="rId12"/>
    <p:sldId id="271" r:id="rId13"/>
    <p:sldId id="296" r:id="rId14"/>
    <p:sldId id="297" r:id="rId15"/>
    <p:sldId id="276" r:id="rId16"/>
    <p:sldId id="277" r:id="rId17"/>
    <p:sldId id="281" r:id="rId18"/>
    <p:sldId id="283" r:id="rId19"/>
    <p:sldId id="284" r:id="rId20"/>
    <p:sldId id="285" r:id="rId21"/>
  </p:sldIdLst>
  <p:sldSz cx="12192000" cy="6858000"/>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99FF33"/>
    <a:srgbClr val="FF99FF"/>
    <a:srgbClr val="FF99CC"/>
    <a:srgbClr val="FFCC00"/>
    <a:srgbClr val="66CCFF"/>
    <a:srgbClr val="FFCCFF"/>
    <a:srgbClr val="FFFF00"/>
    <a:srgbClr val="FFFFFF"/>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785" autoAdjust="0"/>
    <p:restoredTop sz="86301" autoAdjust="0"/>
  </p:normalViewPr>
  <p:slideViewPr>
    <p:cSldViewPr snapToGrid="0">
      <p:cViewPr varScale="1">
        <p:scale>
          <a:sx n="55" d="100"/>
          <a:sy n="55" d="100"/>
        </p:scale>
        <p:origin x="948" y="48"/>
      </p:cViewPr>
      <p:guideLst>
        <p:guide orient="horz" pos="2160"/>
        <p:guide pos="3840"/>
      </p:guideLst>
    </p:cSldViewPr>
  </p:slideViewPr>
  <p:outlineViewPr>
    <p:cViewPr>
      <p:scale>
        <a:sx n="33" d="100"/>
        <a:sy n="33" d="100"/>
      </p:scale>
      <p:origin x="0" y="-3000"/>
    </p:cViewPr>
  </p:outlineViewPr>
  <p:notesTextViewPr>
    <p:cViewPr>
      <p:scale>
        <a:sx n="1" d="1"/>
        <a:sy n="1" d="1"/>
      </p:scale>
      <p:origin x="0" y="0"/>
    </p:cViewPr>
  </p:notesTextViewPr>
  <p:sorterViewPr>
    <p:cViewPr>
      <p:scale>
        <a:sx n="70" d="100"/>
        <a:sy n="70" d="100"/>
      </p:scale>
      <p:origin x="0" y="0"/>
    </p:cViewPr>
  </p:sorterViewPr>
  <p:notesViewPr>
    <p:cSldViewPr snapToGrid="0">
      <p:cViewPr>
        <p:scale>
          <a:sx n="70" d="100"/>
          <a:sy n="70" d="100"/>
        </p:scale>
        <p:origin x="2178" y="-54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r-HR"/>
          </a:p>
        </p:txBody>
      </p:sp>
      <p:sp>
        <p:nvSpPr>
          <p:cNvPr id="3" name="Rezervirano mjesto datum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6EC49C-58C3-4045-B544-23AA6BF6A7BE}" type="datetimeFigureOut">
              <a:rPr lang="hr-HR" smtClean="0"/>
              <a:t>23.11.2017.</a:t>
            </a:fld>
            <a:endParaRPr lang="hr-HR"/>
          </a:p>
        </p:txBody>
      </p:sp>
      <p:sp>
        <p:nvSpPr>
          <p:cNvPr id="4" name="Rezervirano mjesto slike slajd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hr-HR"/>
          </a:p>
        </p:txBody>
      </p:sp>
      <p:sp>
        <p:nvSpPr>
          <p:cNvPr id="5" name="Rezervirano mjesto bilježaka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6" name="Rezervirano mjesto podnožj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r-HR"/>
          </a:p>
        </p:txBody>
      </p:sp>
      <p:sp>
        <p:nvSpPr>
          <p:cNvPr id="7" name="Rezervirano mjesto broja slajd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8FB136-2E40-49D9-BBF6-3AF47458A7A5}" type="slidenum">
              <a:rPr lang="hr-HR" smtClean="0"/>
              <a:t>‹#›</a:t>
            </a:fld>
            <a:endParaRPr lang="hr-HR"/>
          </a:p>
        </p:txBody>
      </p:sp>
    </p:spTree>
    <p:extLst>
      <p:ext uri="{BB962C8B-B14F-4D97-AF65-F5344CB8AC3E}">
        <p14:creationId xmlns:p14="http://schemas.microsoft.com/office/powerpoint/2010/main" val="9166574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a:p>
        </p:txBody>
      </p:sp>
      <p:sp>
        <p:nvSpPr>
          <p:cNvPr id="4" name="Rezervirano mjesto broja slajda 3"/>
          <p:cNvSpPr>
            <a:spLocks noGrp="1"/>
          </p:cNvSpPr>
          <p:nvPr>
            <p:ph type="sldNum" sz="quarter" idx="10"/>
          </p:nvPr>
        </p:nvSpPr>
        <p:spPr/>
        <p:txBody>
          <a:bodyPr/>
          <a:lstStyle/>
          <a:p>
            <a:fld id="{D88FB136-2E40-49D9-BBF6-3AF47458A7A5}" type="slidenum">
              <a:rPr lang="hr-HR" smtClean="0"/>
              <a:t>1</a:t>
            </a:fld>
            <a:endParaRPr lang="hr-HR"/>
          </a:p>
        </p:txBody>
      </p:sp>
    </p:spTree>
    <p:extLst>
      <p:ext uri="{BB962C8B-B14F-4D97-AF65-F5344CB8AC3E}">
        <p14:creationId xmlns:p14="http://schemas.microsoft.com/office/powerpoint/2010/main" val="3642731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a:p>
        </p:txBody>
      </p:sp>
      <p:sp>
        <p:nvSpPr>
          <p:cNvPr id="4" name="Rezervirano mjesto broja slajda 3"/>
          <p:cNvSpPr>
            <a:spLocks noGrp="1"/>
          </p:cNvSpPr>
          <p:nvPr>
            <p:ph type="sldNum" sz="quarter" idx="10"/>
          </p:nvPr>
        </p:nvSpPr>
        <p:spPr/>
        <p:txBody>
          <a:bodyPr/>
          <a:lstStyle/>
          <a:p>
            <a:fld id="{D88FB136-2E40-49D9-BBF6-3AF47458A7A5}" type="slidenum">
              <a:rPr lang="hr-HR" smtClean="0"/>
              <a:t>14</a:t>
            </a:fld>
            <a:endParaRPr lang="hr-HR"/>
          </a:p>
        </p:txBody>
      </p:sp>
    </p:spTree>
    <p:extLst>
      <p:ext uri="{BB962C8B-B14F-4D97-AF65-F5344CB8AC3E}">
        <p14:creationId xmlns:p14="http://schemas.microsoft.com/office/powerpoint/2010/main" val="29382668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pPr marL="171450" indent="-171450">
              <a:buFont typeface="Arial" panose="020B0604020202020204" pitchFamily="34" charset="0"/>
              <a:buChar char="•"/>
            </a:pPr>
            <a:r>
              <a:rPr lang="hr-HR" dirty="0"/>
              <a:t>Radi se o mogućoj krizi u postupnom nastajanju, koja bi ako do nje dođe mogla predstavljati prijetnju nacionalnoj sigurnosti. Radi se o potencijalnoj krizi s mogućim implikacijama s humanitarnog aspekta,  socijalnog nezadovoljstva širih razmjera, sa zdravstvenog, financijskog  i sa sigurnosnog aspekta.</a:t>
            </a:r>
          </a:p>
          <a:p>
            <a:pPr marL="171450" indent="-171450">
              <a:buFont typeface="Arial" panose="020B0604020202020204" pitchFamily="34" charset="0"/>
              <a:buChar char="•"/>
            </a:pPr>
            <a:r>
              <a:rPr lang="hr-HR" dirty="0"/>
              <a:t>Pravodobnim kompleksnim odgovorom resursa sustava domovinske sigurnosti može se spriječiti nastanak krize koja bi imala naprijed navedene implikacije.</a:t>
            </a:r>
          </a:p>
        </p:txBody>
      </p:sp>
      <p:sp>
        <p:nvSpPr>
          <p:cNvPr id="4" name="Rezervirano mjesto broja slajda 3"/>
          <p:cNvSpPr>
            <a:spLocks noGrp="1"/>
          </p:cNvSpPr>
          <p:nvPr>
            <p:ph type="sldNum" sz="quarter" idx="10"/>
          </p:nvPr>
        </p:nvSpPr>
        <p:spPr/>
        <p:txBody>
          <a:bodyPr/>
          <a:lstStyle/>
          <a:p>
            <a:fld id="{D88FB136-2E40-49D9-BBF6-3AF47458A7A5}" type="slidenum">
              <a:rPr lang="hr-HR" smtClean="0"/>
              <a:t>15</a:t>
            </a:fld>
            <a:endParaRPr lang="hr-HR"/>
          </a:p>
        </p:txBody>
      </p:sp>
    </p:spTree>
    <p:extLst>
      <p:ext uri="{BB962C8B-B14F-4D97-AF65-F5344CB8AC3E}">
        <p14:creationId xmlns:p14="http://schemas.microsoft.com/office/powerpoint/2010/main" val="10551246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pPr marL="171450" indent="-171450">
              <a:buFont typeface="Arial" panose="020B0604020202020204" pitchFamily="34" charset="0"/>
              <a:buChar char="•"/>
            </a:pPr>
            <a:r>
              <a:rPr lang="hr-HR" dirty="0" smtClean="0"/>
              <a:t>Otvoreni izvori iz Srbije ukazuju na nezadovoljstvo izbjeglica blokadom i na namjeru da se upute prema granici s RH</a:t>
            </a:r>
          </a:p>
          <a:p>
            <a:pPr marL="171450" indent="-171450">
              <a:buFont typeface="Arial" panose="020B0604020202020204" pitchFamily="34" charset="0"/>
              <a:buChar char="•"/>
            </a:pPr>
            <a:r>
              <a:rPr lang="hr-HR" dirty="0" smtClean="0"/>
              <a:t>Obavještajni podaci ukazuju na mogućnost da među izbjeglicama ima i radikaliziranih muslimana, pripadnika ili simpatizera terorističkih organizacija</a:t>
            </a:r>
          </a:p>
          <a:p>
            <a:pPr marL="171450" indent="-171450">
              <a:buFont typeface="Arial" panose="020B0604020202020204" pitchFamily="34" charset="0"/>
              <a:buChar char="•"/>
            </a:pPr>
            <a:r>
              <a:rPr lang="hr-HR" dirty="0" smtClean="0"/>
              <a:t>Mađarska intenzivno gradi ogradu uz granicu sa Srbijom i uvodi strogu kontrolu na graničnim prijelazima</a:t>
            </a:r>
          </a:p>
          <a:p>
            <a:pPr marL="171450" indent="-171450">
              <a:buFont typeface="Arial" panose="020B0604020202020204" pitchFamily="34" charset="0"/>
              <a:buChar char="•"/>
            </a:pPr>
            <a:r>
              <a:rPr lang="hr-HR" dirty="0" smtClean="0"/>
              <a:t>Vlasti Srbije najavljuju usmjeravanje izbjeglica prema granici s RH na graničnim prijelazima u Srijemu. </a:t>
            </a:r>
          </a:p>
          <a:p>
            <a:endParaRPr lang="hr-HR" dirty="0" smtClean="0"/>
          </a:p>
          <a:p>
            <a:endParaRPr lang="hr-HR" dirty="0"/>
          </a:p>
        </p:txBody>
      </p:sp>
      <p:sp>
        <p:nvSpPr>
          <p:cNvPr id="4" name="Rezervirano mjesto broja slajda 3"/>
          <p:cNvSpPr>
            <a:spLocks noGrp="1"/>
          </p:cNvSpPr>
          <p:nvPr>
            <p:ph type="sldNum" sz="quarter" idx="10"/>
          </p:nvPr>
        </p:nvSpPr>
        <p:spPr/>
        <p:txBody>
          <a:bodyPr/>
          <a:lstStyle/>
          <a:p>
            <a:fld id="{D88FB136-2E40-49D9-BBF6-3AF47458A7A5}" type="slidenum">
              <a:rPr lang="hr-HR" smtClean="0"/>
              <a:t>16</a:t>
            </a:fld>
            <a:endParaRPr lang="hr-HR"/>
          </a:p>
        </p:txBody>
      </p:sp>
    </p:spTree>
    <p:extLst>
      <p:ext uri="{BB962C8B-B14F-4D97-AF65-F5344CB8AC3E}">
        <p14:creationId xmlns:p14="http://schemas.microsoft.com/office/powerpoint/2010/main" val="5114852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10"/>
          </p:nvPr>
        </p:nvSpPr>
        <p:spPr/>
        <p:txBody>
          <a:bodyPr/>
          <a:lstStyle/>
          <a:p>
            <a:fld id="{D88FB136-2E40-49D9-BBF6-3AF47458A7A5}" type="slidenum">
              <a:rPr lang="hr-HR" smtClean="0"/>
              <a:t>17</a:t>
            </a:fld>
            <a:endParaRPr lang="hr-HR"/>
          </a:p>
        </p:txBody>
      </p:sp>
    </p:spTree>
    <p:extLst>
      <p:ext uri="{BB962C8B-B14F-4D97-AF65-F5344CB8AC3E}">
        <p14:creationId xmlns:p14="http://schemas.microsoft.com/office/powerpoint/2010/main" val="23727566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pPr marL="171450" indent="-171450">
              <a:buFont typeface="Arial" panose="020B0604020202020204" pitchFamily="34" charset="0"/>
              <a:buChar char="•"/>
            </a:pPr>
            <a:r>
              <a:rPr lang="hr-HR" dirty="0" smtClean="0"/>
              <a:t>Ako se iz prethodnog slajda izdvoji samo ovaj dio koji se odnosi na četiri spomenute faze upravljanja sigurnosnim rizicima onda to izgleda kao na slajdu</a:t>
            </a:r>
          </a:p>
          <a:p>
            <a:pPr marL="171450" indent="-171450">
              <a:buFont typeface="Arial" panose="020B0604020202020204" pitchFamily="34" charset="0"/>
              <a:buChar char="•"/>
            </a:pPr>
            <a:r>
              <a:rPr lang="hr-HR" dirty="0" smtClean="0"/>
              <a:t>Ako se te četiri faze prikažu u funkciji upravljanja u krizama dolazi se do slijedećeg slajda</a:t>
            </a:r>
            <a:endParaRPr lang="hr-HR" dirty="0"/>
          </a:p>
        </p:txBody>
      </p:sp>
      <p:sp>
        <p:nvSpPr>
          <p:cNvPr id="4" name="Rezervirano mjesto broja slajda 3"/>
          <p:cNvSpPr>
            <a:spLocks noGrp="1"/>
          </p:cNvSpPr>
          <p:nvPr>
            <p:ph type="sldNum" sz="quarter" idx="10"/>
          </p:nvPr>
        </p:nvSpPr>
        <p:spPr/>
        <p:txBody>
          <a:bodyPr/>
          <a:lstStyle/>
          <a:p>
            <a:fld id="{D88FB136-2E40-49D9-BBF6-3AF47458A7A5}" type="slidenum">
              <a:rPr lang="hr-HR" smtClean="0"/>
              <a:t>6</a:t>
            </a:fld>
            <a:endParaRPr lang="hr-HR"/>
          </a:p>
        </p:txBody>
      </p:sp>
    </p:spTree>
    <p:extLst>
      <p:ext uri="{BB962C8B-B14F-4D97-AF65-F5344CB8AC3E}">
        <p14:creationId xmlns:p14="http://schemas.microsoft.com/office/powerpoint/2010/main" val="2408458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pPr marL="171450" indent="-171450">
              <a:buFont typeface="Arial" panose="020B0604020202020204" pitchFamily="34" charset="0"/>
              <a:buChar char="•"/>
            </a:pPr>
            <a:r>
              <a:rPr lang="hr-HR" dirty="0" smtClean="0"/>
              <a:t>Ako se krize podijele u dvije kategorije</a:t>
            </a:r>
          </a:p>
          <a:p>
            <a:pPr marL="628650" lvl="1" indent="-171450">
              <a:buFont typeface="Arial" panose="020B0604020202020204" pitchFamily="34" charset="0"/>
              <a:buChar char="•"/>
            </a:pPr>
            <a:r>
              <a:rPr lang="hr-HR" dirty="0" smtClean="0"/>
              <a:t>Postupno nastupajuća kriza i</a:t>
            </a:r>
          </a:p>
          <a:p>
            <a:pPr marL="628650" lvl="1" indent="-171450">
              <a:buFont typeface="Arial" panose="020B0604020202020204" pitchFamily="34" charset="0"/>
              <a:buChar char="•"/>
            </a:pPr>
            <a:r>
              <a:rPr lang="hr-HR" dirty="0" smtClean="0"/>
              <a:t>Iznenadna kriza</a:t>
            </a:r>
          </a:p>
          <a:p>
            <a:pPr marL="171450" indent="-171450">
              <a:buFont typeface="Arial" panose="020B0604020202020204" pitchFamily="34" charset="0"/>
              <a:buChar char="•"/>
            </a:pPr>
            <a:r>
              <a:rPr lang="hr-HR" b="1" dirty="0" smtClean="0"/>
              <a:t>Postupno nastupajuća kriza</a:t>
            </a:r>
            <a:r>
              <a:rPr lang="hr-HR" dirty="0" smtClean="0"/>
              <a:t> je situacija u kojoj postoje indikatori, upozorenja da bi moglo doći do štetnog događaja koji će uzrokovati krizu</a:t>
            </a:r>
          </a:p>
          <a:p>
            <a:pPr lvl="1"/>
            <a:r>
              <a:rPr lang="hr-HR" dirty="0" smtClean="0"/>
              <a:t>	indikatori su najčešće iz slijedećih sfera </a:t>
            </a:r>
          </a:p>
          <a:p>
            <a:pPr marL="1085850" lvl="2" indent="-171450">
              <a:buFont typeface="Courier New" panose="02070309020205020404" pitchFamily="49" charset="0"/>
              <a:buChar char="o"/>
            </a:pPr>
            <a:r>
              <a:rPr lang="hr-HR" dirty="0" smtClean="0"/>
              <a:t>društvenih, političkih, gospodarskih odnosa i procesa</a:t>
            </a:r>
          </a:p>
          <a:p>
            <a:pPr marL="1085850" lvl="2" indent="-171450">
              <a:buFont typeface="Courier New" panose="02070309020205020404" pitchFamily="49" charset="0"/>
              <a:buChar char="o"/>
            </a:pPr>
            <a:r>
              <a:rPr lang="hr-HR" dirty="0" smtClean="0"/>
              <a:t>prirodnih pojava i procesa, elementarnih nepogoda, epidemija</a:t>
            </a:r>
          </a:p>
          <a:p>
            <a:pPr marL="1085850" lvl="2" indent="-171450">
              <a:buFont typeface="Courier New" panose="02070309020205020404" pitchFamily="49" charset="0"/>
              <a:buChar char="o"/>
            </a:pPr>
            <a:r>
              <a:rPr lang="hr-HR" dirty="0" smtClean="0"/>
              <a:t>tehnoloških procesa</a:t>
            </a:r>
          </a:p>
          <a:p>
            <a:pPr marL="171450" indent="-171450">
              <a:buFont typeface="Arial" panose="020B0604020202020204" pitchFamily="34" charset="0"/>
              <a:buChar char="•"/>
            </a:pPr>
            <a:r>
              <a:rPr lang="hr-HR" b="1" dirty="0" smtClean="0"/>
              <a:t>Iznenadna kriza </a:t>
            </a:r>
            <a:r>
              <a:rPr lang="hr-HR" dirty="0" smtClean="0"/>
              <a:t>je obično rezultat nekog štetnog događaja za koji se zna da bi mogao nastupiti, ali nema jasnih i nedvosmislenih indikatora da će i kada će do takvog događaja doći</a:t>
            </a:r>
          </a:p>
          <a:p>
            <a:r>
              <a:rPr lang="hr-HR" dirty="0" smtClean="0"/>
              <a:t>	ona je najčešće posljedica</a:t>
            </a:r>
          </a:p>
          <a:p>
            <a:pPr marL="1085850" lvl="2" indent="-171450">
              <a:buFont typeface="Courier New" panose="02070309020205020404" pitchFamily="49" charset="0"/>
              <a:buChar char="o"/>
            </a:pPr>
            <a:r>
              <a:rPr lang="hr-HR" dirty="0" smtClean="0"/>
              <a:t>namjernog štetnog djelovanja čovjeka (teroristički napad u realnom ili </a:t>
            </a:r>
            <a:r>
              <a:rPr lang="hr-HR" dirty="0" err="1" smtClean="0"/>
              <a:t>cyber</a:t>
            </a:r>
            <a:r>
              <a:rPr lang="hr-HR" dirty="0" smtClean="0"/>
              <a:t> prostoru, diverzija, sabotaža)</a:t>
            </a:r>
          </a:p>
          <a:p>
            <a:pPr marL="1085850" lvl="2" indent="-171450">
              <a:buFont typeface="Courier New" panose="02070309020205020404" pitchFamily="49" charset="0"/>
              <a:buChar char="o"/>
            </a:pPr>
            <a:r>
              <a:rPr lang="hr-HR" dirty="0" smtClean="0"/>
              <a:t>prirodnih pojava, elementarnih nepogoda (potres, cunami, lavine, požari)</a:t>
            </a:r>
          </a:p>
          <a:p>
            <a:pPr marL="1085850" lvl="2" indent="-171450">
              <a:buFont typeface="Courier New" panose="02070309020205020404" pitchFamily="49" charset="0"/>
              <a:buChar char="o"/>
            </a:pPr>
            <a:r>
              <a:rPr lang="hr-HR" dirty="0" smtClean="0"/>
              <a:t>tehnoloških incidenata kao rezultat tehničkih otkaza, propusta ljudskog čimbenika </a:t>
            </a:r>
          </a:p>
          <a:p>
            <a:endParaRPr lang="hr-HR" dirty="0" smtClean="0"/>
          </a:p>
        </p:txBody>
      </p:sp>
      <p:sp>
        <p:nvSpPr>
          <p:cNvPr id="4" name="Rezervirano mjesto broja slajda 3"/>
          <p:cNvSpPr>
            <a:spLocks noGrp="1"/>
          </p:cNvSpPr>
          <p:nvPr>
            <p:ph type="sldNum" sz="quarter" idx="10"/>
          </p:nvPr>
        </p:nvSpPr>
        <p:spPr/>
        <p:txBody>
          <a:bodyPr/>
          <a:lstStyle/>
          <a:p>
            <a:fld id="{D88FB136-2E40-49D9-BBF6-3AF47458A7A5}" type="slidenum">
              <a:rPr lang="hr-HR" smtClean="0"/>
              <a:t>7</a:t>
            </a:fld>
            <a:endParaRPr lang="hr-HR"/>
          </a:p>
        </p:txBody>
      </p:sp>
    </p:spTree>
    <p:extLst>
      <p:ext uri="{BB962C8B-B14F-4D97-AF65-F5344CB8AC3E}">
        <p14:creationId xmlns:p14="http://schemas.microsoft.com/office/powerpoint/2010/main" val="4138535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pPr marL="171450" indent="-171450">
              <a:buFont typeface="Arial" panose="020B0604020202020204" pitchFamily="34" charset="0"/>
              <a:buChar char="•"/>
            </a:pPr>
            <a:r>
              <a:rPr lang="hr-HR" dirty="0" smtClean="0"/>
              <a:t>Ako se krize podijele u dvije kategorije</a:t>
            </a:r>
          </a:p>
          <a:p>
            <a:pPr marL="628650" lvl="1" indent="-171450">
              <a:buFont typeface="Arial" panose="020B0604020202020204" pitchFamily="34" charset="0"/>
              <a:buChar char="•"/>
            </a:pPr>
            <a:r>
              <a:rPr lang="hr-HR" dirty="0" smtClean="0"/>
              <a:t>Postupno nastupajuća kriza i</a:t>
            </a:r>
          </a:p>
          <a:p>
            <a:pPr marL="628650" lvl="1" indent="-171450">
              <a:buFont typeface="Arial" panose="020B0604020202020204" pitchFamily="34" charset="0"/>
              <a:buChar char="•"/>
            </a:pPr>
            <a:r>
              <a:rPr lang="hr-HR" dirty="0" smtClean="0"/>
              <a:t>Iznenadna kriza</a:t>
            </a:r>
          </a:p>
          <a:p>
            <a:pPr marL="171450" indent="-171450">
              <a:buFont typeface="Arial" panose="020B0604020202020204" pitchFamily="34" charset="0"/>
              <a:buChar char="•"/>
            </a:pPr>
            <a:r>
              <a:rPr lang="hr-HR" b="1" dirty="0" smtClean="0"/>
              <a:t>Postupno nastupajuća kriza</a:t>
            </a:r>
            <a:r>
              <a:rPr lang="hr-HR" dirty="0" smtClean="0"/>
              <a:t> je situacija u kojoj postoje indikatori, upozorenja da bi moglo doći do štetnog događaja koji će uzrokovati krizu</a:t>
            </a:r>
          </a:p>
          <a:p>
            <a:pPr lvl="1"/>
            <a:r>
              <a:rPr lang="hr-HR" dirty="0" smtClean="0"/>
              <a:t>	indikatori su najčešće iz slijedećih sfera </a:t>
            </a:r>
          </a:p>
          <a:p>
            <a:pPr marL="1085850" lvl="2" indent="-171450">
              <a:buFont typeface="Courier New" panose="02070309020205020404" pitchFamily="49" charset="0"/>
              <a:buChar char="o"/>
            </a:pPr>
            <a:r>
              <a:rPr lang="hr-HR" dirty="0" smtClean="0"/>
              <a:t>društvenih, političkih, gospodarskih odnosa i procesa</a:t>
            </a:r>
          </a:p>
          <a:p>
            <a:pPr marL="1085850" lvl="2" indent="-171450">
              <a:buFont typeface="Courier New" panose="02070309020205020404" pitchFamily="49" charset="0"/>
              <a:buChar char="o"/>
            </a:pPr>
            <a:r>
              <a:rPr lang="hr-HR" dirty="0" smtClean="0"/>
              <a:t>prirodnih pojava i procesa, elementarnih nepogoda, epidemija</a:t>
            </a:r>
          </a:p>
          <a:p>
            <a:pPr marL="1085850" lvl="2" indent="-171450">
              <a:buFont typeface="Courier New" panose="02070309020205020404" pitchFamily="49" charset="0"/>
              <a:buChar char="o"/>
            </a:pPr>
            <a:r>
              <a:rPr lang="hr-HR" dirty="0" smtClean="0"/>
              <a:t>tehnoloških procesa</a:t>
            </a:r>
          </a:p>
          <a:p>
            <a:pPr marL="171450" indent="-171450">
              <a:buFont typeface="Arial" panose="020B0604020202020204" pitchFamily="34" charset="0"/>
              <a:buChar char="•"/>
            </a:pPr>
            <a:r>
              <a:rPr lang="hr-HR" b="1" dirty="0" smtClean="0"/>
              <a:t>Iznenadna kriza </a:t>
            </a:r>
            <a:r>
              <a:rPr lang="hr-HR" dirty="0" smtClean="0"/>
              <a:t>je obično rezultat nekog štetnog događaja za koji se zna da bi mogao nastupiti, ali nema jasnih i nedvosmislenih indikatora da će i kada će do takvog događaja doći</a:t>
            </a:r>
          </a:p>
          <a:p>
            <a:r>
              <a:rPr lang="hr-HR" dirty="0" smtClean="0"/>
              <a:t>	ona je najčešće posljedica</a:t>
            </a:r>
          </a:p>
          <a:p>
            <a:pPr marL="1085850" lvl="2" indent="-171450">
              <a:buFont typeface="Courier New" panose="02070309020205020404" pitchFamily="49" charset="0"/>
              <a:buChar char="o"/>
            </a:pPr>
            <a:r>
              <a:rPr lang="hr-HR" dirty="0" smtClean="0"/>
              <a:t>namjernog štetnog djelovanja čovjeka (teroristički napad u realnom ili </a:t>
            </a:r>
            <a:r>
              <a:rPr lang="hr-HR" dirty="0" err="1" smtClean="0"/>
              <a:t>cyber</a:t>
            </a:r>
            <a:r>
              <a:rPr lang="hr-HR" dirty="0" smtClean="0"/>
              <a:t> prostoru, diverzija, sabotaža)</a:t>
            </a:r>
          </a:p>
          <a:p>
            <a:pPr marL="1085850" lvl="2" indent="-171450">
              <a:buFont typeface="Courier New" panose="02070309020205020404" pitchFamily="49" charset="0"/>
              <a:buChar char="o"/>
            </a:pPr>
            <a:r>
              <a:rPr lang="hr-HR" dirty="0" smtClean="0"/>
              <a:t>prirodnih pojava, elementarnih nepogoda (potres, cunami, lavine, požari)</a:t>
            </a:r>
          </a:p>
          <a:p>
            <a:pPr marL="1085850" lvl="2" indent="-171450">
              <a:buFont typeface="Courier New" panose="02070309020205020404" pitchFamily="49" charset="0"/>
              <a:buChar char="o"/>
            </a:pPr>
            <a:r>
              <a:rPr lang="hr-HR" dirty="0" smtClean="0"/>
              <a:t>tehnoloških incidenata kao rezultat tehničkih otkaza, propusta ljudskog čimbenika </a:t>
            </a:r>
          </a:p>
          <a:p>
            <a:endParaRPr lang="hr-HR" dirty="0" smtClean="0"/>
          </a:p>
        </p:txBody>
      </p:sp>
      <p:sp>
        <p:nvSpPr>
          <p:cNvPr id="4" name="Rezervirano mjesto broja slajda 3"/>
          <p:cNvSpPr>
            <a:spLocks noGrp="1"/>
          </p:cNvSpPr>
          <p:nvPr>
            <p:ph type="sldNum" sz="quarter" idx="10"/>
          </p:nvPr>
        </p:nvSpPr>
        <p:spPr/>
        <p:txBody>
          <a:bodyPr/>
          <a:lstStyle/>
          <a:p>
            <a:fld id="{D88FB136-2E40-49D9-BBF6-3AF47458A7A5}" type="slidenum">
              <a:rPr lang="hr-HR" smtClean="0"/>
              <a:t>8</a:t>
            </a:fld>
            <a:endParaRPr lang="hr-HR"/>
          </a:p>
        </p:txBody>
      </p:sp>
    </p:spTree>
    <p:extLst>
      <p:ext uri="{BB962C8B-B14F-4D97-AF65-F5344CB8AC3E}">
        <p14:creationId xmlns:p14="http://schemas.microsoft.com/office/powerpoint/2010/main" val="30996245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pPr marL="171450" indent="-171450">
              <a:buFont typeface="Arial" panose="020B0604020202020204" pitchFamily="34" charset="0"/>
              <a:buChar char="•"/>
            </a:pPr>
            <a:r>
              <a:rPr lang="hr-HR" dirty="0" smtClean="0"/>
              <a:t>Radi se o situaciji postupnog nastupanja štetnog događaja, čija realizacija može dovesti do velike nesreće, možebitno i do katastrofe na ograničenom području jedne ili dvije županije te se manifestirati kao među-sektorsko krizno stanje na tom području</a:t>
            </a:r>
          </a:p>
          <a:p>
            <a:pPr marL="171450" indent="-171450">
              <a:buFont typeface="Arial" panose="020B0604020202020204" pitchFamily="34" charset="0"/>
              <a:buChar char="•"/>
            </a:pPr>
            <a:r>
              <a:rPr lang="hr-HR" dirty="0" smtClean="0"/>
              <a:t>Mogućnost generiranja kriznog stanja koje bi predstavljalo prijetnju nacionalnoj sigurnosti je zanemariva, ako se pravodobno poduzmu odgovarajuće i proporcionalne mjere. </a:t>
            </a:r>
            <a:endParaRPr lang="hr-HR" dirty="0"/>
          </a:p>
        </p:txBody>
      </p:sp>
      <p:sp>
        <p:nvSpPr>
          <p:cNvPr id="4" name="Rezervirano mjesto broja slajda 3"/>
          <p:cNvSpPr>
            <a:spLocks noGrp="1"/>
          </p:cNvSpPr>
          <p:nvPr>
            <p:ph type="sldNum" sz="quarter" idx="10"/>
          </p:nvPr>
        </p:nvSpPr>
        <p:spPr/>
        <p:txBody>
          <a:bodyPr/>
          <a:lstStyle/>
          <a:p>
            <a:fld id="{D88FB136-2E40-49D9-BBF6-3AF47458A7A5}" type="slidenum">
              <a:rPr lang="hr-HR" smtClean="0"/>
              <a:t>9</a:t>
            </a:fld>
            <a:endParaRPr lang="hr-HR"/>
          </a:p>
        </p:txBody>
      </p:sp>
    </p:spTree>
    <p:extLst>
      <p:ext uri="{BB962C8B-B14F-4D97-AF65-F5344CB8AC3E}">
        <p14:creationId xmlns:p14="http://schemas.microsoft.com/office/powerpoint/2010/main" val="19847689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b="1" dirty="0" smtClean="0"/>
              <a:t>Predsjednik Koordinacije za SUDOS</a:t>
            </a:r>
          </a:p>
          <a:p>
            <a:pPr marL="628650" lvl="1" indent="-171450">
              <a:buFont typeface="Arial" panose="020B0604020202020204" pitchFamily="34" charset="0"/>
              <a:buChar char="•"/>
            </a:pPr>
            <a:r>
              <a:rPr lang="hr-HR" dirty="0" smtClean="0"/>
              <a:t>Saziva Sjednicu Koordinacije za SUDOS </a:t>
            </a:r>
          </a:p>
          <a:p>
            <a:pPr marL="628650" lvl="1" indent="-171450">
              <a:buFont typeface="Arial" panose="020B0604020202020204" pitchFamily="34" charset="0"/>
              <a:buChar char="•"/>
            </a:pPr>
            <a:r>
              <a:rPr lang="hr-HR" dirty="0" smtClean="0"/>
              <a:t>Proširuje sastav Koordinacije s ministrima u čijem djelokrugu su očekivane posljedice i nadležnosti u slučaju nastanka poplave (poljoprivreda,  graditeljstvo, zaštita okoliša)</a:t>
            </a:r>
          </a:p>
          <a:p>
            <a:pPr marL="628650" lvl="1" indent="-171450">
              <a:buFont typeface="Arial" panose="020B0604020202020204" pitchFamily="34" charset="0"/>
              <a:buChar char="•"/>
            </a:pPr>
            <a:r>
              <a:rPr lang="hr-HR" dirty="0" smtClean="0"/>
              <a:t>Na sjednicu poziva predstavnike Hrvatskih voda, DHMZ, HEP-a, HAZZOP</a:t>
            </a:r>
          </a:p>
          <a:p>
            <a:r>
              <a:rPr lang="hr-HR" b="1" dirty="0" smtClean="0"/>
              <a:t>Koordinacija za SUDOS</a:t>
            </a:r>
          </a:p>
          <a:p>
            <a:pPr marL="628650" lvl="1" indent="-171450">
              <a:buFont typeface="Arial" panose="020B0604020202020204" pitchFamily="34" charset="0"/>
              <a:buChar char="•"/>
            </a:pPr>
            <a:r>
              <a:rPr lang="hr-HR" dirty="0" smtClean="0"/>
              <a:t>Predstavnici Hrvatskih voda i DHMZ informiraju o stanju i izgledima daljnjeg razvoja situacije</a:t>
            </a:r>
          </a:p>
          <a:p>
            <a:pPr marL="628650" lvl="1" indent="-171450">
              <a:buFont typeface="Arial" panose="020B0604020202020204" pitchFamily="34" charset="0"/>
              <a:buChar char="•"/>
            </a:pPr>
            <a:r>
              <a:rPr lang="hr-HR" dirty="0" smtClean="0"/>
              <a:t>Predstavnik </a:t>
            </a:r>
            <a:r>
              <a:rPr lang="hr-HR" dirty="0" err="1" smtClean="0"/>
              <a:t>HrV</a:t>
            </a:r>
            <a:r>
              <a:rPr lang="hr-HR" dirty="0" smtClean="0"/>
              <a:t> upoznaje Koordinaciju s mogućim učincima poplave, predlaže  opcije sprječavanja ili smanjenja velikih štetnih posljedica</a:t>
            </a:r>
          </a:p>
          <a:p>
            <a:pPr marL="628650" lvl="1" indent="-171450">
              <a:buFont typeface="Arial" panose="020B0604020202020204" pitchFamily="34" charset="0"/>
              <a:buChar char="•"/>
            </a:pPr>
            <a:r>
              <a:rPr lang="hr-HR" dirty="0" smtClean="0"/>
              <a:t>Razmatraju se opcije mogućeg odgovora i donosi se odluka o najpovoljnijoj</a:t>
            </a:r>
          </a:p>
          <a:p>
            <a:pPr marL="628650" lvl="1" indent="-171450">
              <a:buFont typeface="Arial" panose="020B0604020202020204" pitchFamily="34" charset="0"/>
              <a:buChar char="•"/>
            </a:pPr>
            <a:r>
              <a:rPr lang="hr-HR" dirty="0" smtClean="0"/>
              <a:t>Daju se zadaće središnjim tijelima državne uprave i državnim tijelima u vezi s izabranom opcijom odgovora</a:t>
            </a:r>
          </a:p>
          <a:p>
            <a:pPr marL="628650" lvl="1" indent="-171450">
              <a:buFont typeface="Arial" panose="020B0604020202020204" pitchFamily="34" charset="0"/>
              <a:buChar char="•"/>
            </a:pPr>
            <a:r>
              <a:rPr lang="hr-HR" dirty="0" smtClean="0"/>
              <a:t>Donosi se odluka o formiranju/aktiviranju kriznih stožera u Hrvatskim vodama, Hrvatskim cestama, HEP-u, HAZZOP-u</a:t>
            </a:r>
          </a:p>
          <a:p>
            <a:pPr marL="628650" lvl="1" indent="-171450">
              <a:buFont typeface="Arial" panose="020B0604020202020204" pitchFamily="34" charset="0"/>
              <a:buChar char="•"/>
            </a:pPr>
            <a:r>
              <a:rPr lang="hr-HR" dirty="0" smtClean="0"/>
              <a:t>Upoznaje se predsjednika Vlade i PRH s odlukama Koordinacije i traži se suglasnost iz njihove nadležnosti </a:t>
            </a:r>
          </a:p>
          <a:p>
            <a:endParaRPr lang="hr-HR" dirty="0" smtClean="0"/>
          </a:p>
          <a:p>
            <a:endParaRPr lang="hr-HR" dirty="0"/>
          </a:p>
        </p:txBody>
      </p:sp>
      <p:sp>
        <p:nvSpPr>
          <p:cNvPr id="4" name="Rezervirano mjesto broja slajda 3"/>
          <p:cNvSpPr>
            <a:spLocks noGrp="1"/>
          </p:cNvSpPr>
          <p:nvPr>
            <p:ph type="sldNum" sz="quarter" idx="10"/>
          </p:nvPr>
        </p:nvSpPr>
        <p:spPr/>
        <p:txBody>
          <a:bodyPr/>
          <a:lstStyle/>
          <a:p>
            <a:fld id="{D88FB136-2E40-49D9-BBF6-3AF47458A7A5}" type="slidenum">
              <a:rPr lang="hr-HR" smtClean="0"/>
              <a:t>10</a:t>
            </a:fld>
            <a:endParaRPr lang="hr-HR"/>
          </a:p>
        </p:txBody>
      </p:sp>
    </p:spTree>
    <p:extLst>
      <p:ext uri="{BB962C8B-B14F-4D97-AF65-F5344CB8AC3E}">
        <p14:creationId xmlns:p14="http://schemas.microsoft.com/office/powerpoint/2010/main" val="22323264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smtClean="0"/>
              <a:t>Daju se zadaće DUZS i drugim nadležnim tijelima u vezi  priprema za slučaj nastupa najnepovoljnije inačice poplave: </a:t>
            </a:r>
          </a:p>
          <a:p>
            <a:pPr marL="171450" indent="-171450">
              <a:buFont typeface="Arial" panose="020B0604020202020204" pitchFamily="34" charset="0"/>
              <a:buChar char="•"/>
            </a:pPr>
            <a:r>
              <a:rPr lang="hr-HR" dirty="0" smtClean="0"/>
              <a:t>Donosi se odluka o stavljanju u stanje pripravnosti Stožera CZ RH </a:t>
            </a:r>
          </a:p>
          <a:p>
            <a:pPr marL="171450" indent="-171450">
              <a:buFont typeface="Arial" panose="020B0604020202020204" pitchFamily="34" charset="0"/>
              <a:buChar char="•"/>
            </a:pPr>
            <a:r>
              <a:rPr lang="hr-HR" dirty="0" smtClean="0"/>
              <a:t>Ministarstva poljoprivrede te prometa i infrastrukture uvode stanje pripravnosti svojih kriznih stožera za slučaj poplave</a:t>
            </a:r>
          </a:p>
          <a:p>
            <a:pPr marL="171450" indent="-171450">
              <a:buFont typeface="Arial" panose="020B0604020202020204" pitchFamily="34" charset="0"/>
              <a:buChar char="•"/>
            </a:pPr>
            <a:r>
              <a:rPr lang="hr-HR" dirty="0" smtClean="0"/>
              <a:t>Donosi se odluka o aktiviranju stožera CZ Vukovarsko srijemske županije </a:t>
            </a:r>
          </a:p>
          <a:p>
            <a:pPr marL="171450" indent="-171450">
              <a:buFont typeface="Arial" panose="020B0604020202020204" pitchFamily="34" charset="0"/>
              <a:buChar char="•"/>
            </a:pPr>
            <a:r>
              <a:rPr lang="hr-HR" dirty="0" smtClean="0"/>
              <a:t>Predlaže se predsjedniku Vlade da od PRH traži odluku o formiranju NOS iz sastava OSRH u slučaju potrebe potpore operativnim snagama CZ</a:t>
            </a:r>
          </a:p>
          <a:p>
            <a:pPr marL="171450" indent="-171450">
              <a:buFont typeface="Arial" panose="020B0604020202020204" pitchFamily="34" charset="0"/>
              <a:buChar char="•"/>
            </a:pPr>
            <a:r>
              <a:rPr lang="hr-HR" dirty="0" smtClean="0"/>
              <a:t>Donosi se odluka o potrebi stavljanja u pripravnost specijaliziranih  kapaciteta DIP CZ Osijek i Zagreb i operativnih snaga CZ u VSŽ i BPŽ</a:t>
            </a:r>
          </a:p>
          <a:p>
            <a:endParaRPr lang="hr-HR" dirty="0" smtClean="0"/>
          </a:p>
          <a:p>
            <a:pPr marL="171450" indent="-171450">
              <a:buFont typeface="Arial" panose="020B0604020202020204" pitchFamily="34" charset="0"/>
              <a:buChar char="•"/>
            </a:pPr>
            <a:r>
              <a:rPr lang="hr-HR" dirty="0"/>
              <a:t>Definira se format u kojem će do daljnjega raditi Koordinacija za SUDOS (sastav, vrijeme, mjesto, obavješćivanje, izvješćivanje)</a:t>
            </a:r>
          </a:p>
          <a:p>
            <a:pPr marL="171450" indent="-171450">
              <a:buFont typeface="Arial" panose="020B0604020202020204" pitchFamily="34" charset="0"/>
              <a:buChar char="•"/>
            </a:pPr>
            <a:r>
              <a:rPr lang="hr-HR" dirty="0"/>
              <a:t>Upoznaje se s mjerama čije provođenje nadležnim tijelima državne uprave predlažu/nalažu krizni stožeri državnih tijela (Hrvatske vode, HAZZOP, HEP, HC)</a:t>
            </a:r>
          </a:p>
          <a:p>
            <a:pPr marL="171450" indent="-171450">
              <a:buFont typeface="Arial" panose="020B0604020202020204" pitchFamily="34" charset="0"/>
              <a:buChar char="•"/>
            </a:pPr>
            <a:r>
              <a:rPr lang="hr-HR" dirty="0"/>
              <a:t>Formira se međuresorni </a:t>
            </a:r>
            <a:r>
              <a:rPr lang="hr-HR" i="1" dirty="0"/>
              <a:t>ad </a:t>
            </a:r>
            <a:r>
              <a:rPr lang="hr-HR" i="1" dirty="0" err="1"/>
              <a:t>hoc</a:t>
            </a:r>
            <a:r>
              <a:rPr lang="hr-HR" i="1" dirty="0"/>
              <a:t> </a:t>
            </a:r>
            <a:r>
              <a:rPr lang="hr-HR" dirty="0"/>
              <a:t>savjetodavni tim stručnjaka delegiranih od involviranih tijela državne uprave i državnih tijela </a:t>
            </a:r>
          </a:p>
          <a:p>
            <a:pPr marL="171450" indent="-171450">
              <a:buFont typeface="Arial" panose="020B0604020202020204" pitchFamily="34" charset="0"/>
              <a:buChar char="•"/>
            </a:pPr>
            <a:r>
              <a:rPr lang="hr-HR" dirty="0"/>
              <a:t>Određuje se nositelj i zadaće kriznog komuniciranja s medijima i prema javnosti (ministarstvo poljoprivrede/DUZS)</a:t>
            </a:r>
          </a:p>
          <a:p>
            <a:pPr marL="171450" indent="-171450">
              <a:buFont typeface="Arial" panose="020B0604020202020204" pitchFamily="34" charset="0"/>
              <a:buChar char="•"/>
            </a:pPr>
            <a:r>
              <a:rPr lang="hr-HR" dirty="0"/>
              <a:t>Definiraju se zadaće komuniciranja MVEP i DUZS s relevantnim tijelima BiH i Srbije</a:t>
            </a:r>
          </a:p>
          <a:p>
            <a:endParaRPr lang="hr-HR" dirty="0"/>
          </a:p>
        </p:txBody>
      </p:sp>
      <p:sp>
        <p:nvSpPr>
          <p:cNvPr id="4" name="Rezervirano mjesto broja slajda 3"/>
          <p:cNvSpPr>
            <a:spLocks noGrp="1"/>
          </p:cNvSpPr>
          <p:nvPr>
            <p:ph type="sldNum" sz="quarter" idx="10"/>
          </p:nvPr>
        </p:nvSpPr>
        <p:spPr/>
        <p:txBody>
          <a:bodyPr/>
          <a:lstStyle/>
          <a:p>
            <a:fld id="{D88FB136-2E40-49D9-BBF6-3AF47458A7A5}" type="slidenum">
              <a:rPr lang="hr-HR" smtClean="0"/>
              <a:t>11</a:t>
            </a:fld>
            <a:endParaRPr lang="hr-HR"/>
          </a:p>
        </p:txBody>
      </p:sp>
    </p:spTree>
    <p:extLst>
      <p:ext uri="{BB962C8B-B14F-4D97-AF65-F5344CB8AC3E}">
        <p14:creationId xmlns:p14="http://schemas.microsoft.com/office/powerpoint/2010/main" val="38066956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10"/>
          </p:nvPr>
        </p:nvSpPr>
        <p:spPr/>
        <p:txBody>
          <a:bodyPr/>
          <a:lstStyle/>
          <a:p>
            <a:fld id="{D88FB136-2E40-49D9-BBF6-3AF47458A7A5}" type="slidenum">
              <a:rPr lang="hr-HR" smtClean="0"/>
              <a:t>12</a:t>
            </a:fld>
            <a:endParaRPr lang="hr-HR"/>
          </a:p>
        </p:txBody>
      </p:sp>
    </p:spTree>
    <p:extLst>
      <p:ext uri="{BB962C8B-B14F-4D97-AF65-F5344CB8AC3E}">
        <p14:creationId xmlns:p14="http://schemas.microsoft.com/office/powerpoint/2010/main" val="40789219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a:p>
        </p:txBody>
      </p:sp>
      <p:sp>
        <p:nvSpPr>
          <p:cNvPr id="4" name="Rezervirano mjesto broja slajda 3"/>
          <p:cNvSpPr>
            <a:spLocks noGrp="1"/>
          </p:cNvSpPr>
          <p:nvPr>
            <p:ph type="sldNum" sz="quarter" idx="10"/>
          </p:nvPr>
        </p:nvSpPr>
        <p:spPr/>
        <p:txBody>
          <a:bodyPr/>
          <a:lstStyle/>
          <a:p>
            <a:fld id="{D88FB136-2E40-49D9-BBF6-3AF47458A7A5}" type="slidenum">
              <a:rPr lang="hr-HR" smtClean="0"/>
              <a:t>13</a:t>
            </a:fld>
            <a:endParaRPr lang="hr-HR"/>
          </a:p>
        </p:txBody>
      </p:sp>
    </p:spTree>
    <p:extLst>
      <p:ext uri="{BB962C8B-B14F-4D97-AF65-F5344CB8AC3E}">
        <p14:creationId xmlns:p14="http://schemas.microsoft.com/office/powerpoint/2010/main" val="40707016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Naslov 1"/>
          <p:cNvSpPr>
            <a:spLocks noGrp="1"/>
          </p:cNvSpPr>
          <p:nvPr>
            <p:ph type="ctrTitle"/>
          </p:nvPr>
        </p:nvSpPr>
        <p:spPr>
          <a:xfrm>
            <a:off x="1524000" y="1122363"/>
            <a:ext cx="9144000" cy="2387600"/>
          </a:xfrm>
        </p:spPr>
        <p:txBody>
          <a:bodyPr anchor="b"/>
          <a:lstStyle>
            <a:lvl1pPr algn="ctr">
              <a:defRPr sz="6000"/>
            </a:lvl1pPr>
          </a:lstStyle>
          <a:p>
            <a:r>
              <a:rPr lang="hr-HR" smtClean="0"/>
              <a:t>Uredite stil naslova matrice</a:t>
            </a:r>
            <a:endParaRPr lang="hr-HR"/>
          </a:p>
        </p:txBody>
      </p:sp>
      <p:sp>
        <p:nvSpPr>
          <p:cNvPr id="3" name="Podnaslov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r-HR" smtClean="0"/>
              <a:t>Uredite stil podnaslova matrice</a:t>
            </a:r>
            <a:endParaRPr lang="hr-HR"/>
          </a:p>
        </p:txBody>
      </p:sp>
      <p:sp>
        <p:nvSpPr>
          <p:cNvPr id="4" name="Rezervirano mjesto datuma 3"/>
          <p:cNvSpPr>
            <a:spLocks noGrp="1"/>
          </p:cNvSpPr>
          <p:nvPr>
            <p:ph type="dt" sz="half" idx="10"/>
          </p:nvPr>
        </p:nvSpPr>
        <p:spPr/>
        <p:txBody>
          <a:bodyPr/>
          <a:lstStyle/>
          <a:p>
            <a:fld id="{2E6A489C-01E2-407C-A5E1-9856FE20F2F7}" type="datetimeFigureOut">
              <a:rPr lang="hr-HR" smtClean="0"/>
              <a:t>23.11.2017.</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E80C3883-4A63-4FA2-872F-6FE1D247DA39}" type="slidenum">
              <a:rPr lang="hr-HR" smtClean="0"/>
              <a:t>‹#›</a:t>
            </a:fld>
            <a:endParaRPr lang="hr-HR"/>
          </a:p>
        </p:txBody>
      </p:sp>
    </p:spTree>
    <p:extLst>
      <p:ext uri="{BB962C8B-B14F-4D97-AF65-F5344CB8AC3E}">
        <p14:creationId xmlns:p14="http://schemas.microsoft.com/office/powerpoint/2010/main" val="40222853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Uredite stil naslova matrice</a:t>
            </a:r>
            <a:endParaRPr lang="hr-HR"/>
          </a:p>
        </p:txBody>
      </p:sp>
      <p:sp>
        <p:nvSpPr>
          <p:cNvPr id="3" name="Rezervirano mjesto okomitog teksta 2"/>
          <p:cNvSpPr>
            <a:spLocks noGrp="1"/>
          </p:cNvSpPr>
          <p:nvPr>
            <p:ph type="body" orient="vert" idx="1"/>
          </p:nvPr>
        </p:nvSpPr>
        <p:spPr/>
        <p:txBody>
          <a:bodyPr vert="eaVert"/>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10"/>
          </p:nvPr>
        </p:nvSpPr>
        <p:spPr/>
        <p:txBody>
          <a:bodyPr/>
          <a:lstStyle/>
          <a:p>
            <a:fld id="{2E6A489C-01E2-407C-A5E1-9856FE20F2F7}" type="datetimeFigureOut">
              <a:rPr lang="hr-HR" smtClean="0"/>
              <a:t>23.11.2017.</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E80C3883-4A63-4FA2-872F-6FE1D247DA39}" type="slidenum">
              <a:rPr lang="hr-HR" smtClean="0"/>
              <a:t>‹#›</a:t>
            </a:fld>
            <a:endParaRPr lang="hr-HR"/>
          </a:p>
        </p:txBody>
      </p:sp>
    </p:spTree>
    <p:extLst>
      <p:ext uri="{BB962C8B-B14F-4D97-AF65-F5344CB8AC3E}">
        <p14:creationId xmlns:p14="http://schemas.microsoft.com/office/powerpoint/2010/main" val="1657783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Okomiti naslov 1"/>
          <p:cNvSpPr>
            <a:spLocks noGrp="1"/>
          </p:cNvSpPr>
          <p:nvPr>
            <p:ph type="title" orient="vert"/>
          </p:nvPr>
        </p:nvSpPr>
        <p:spPr>
          <a:xfrm>
            <a:off x="8724900" y="365125"/>
            <a:ext cx="2628900" cy="5811838"/>
          </a:xfrm>
        </p:spPr>
        <p:txBody>
          <a:bodyPr vert="eaVert"/>
          <a:lstStyle/>
          <a:p>
            <a:r>
              <a:rPr lang="hr-HR" smtClean="0"/>
              <a:t>Uredite stil naslova matrice</a:t>
            </a:r>
            <a:endParaRPr lang="hr-HR"/>
          </a:p>
        </p:txBody>
      </p:sp>
      <p:sp>
        <p:nvSpPr>
          <p:cNvPr id="3" name="Rezervirano mjesto okomitog teksta 2"/>
          <p:cNvSpPr>
            <a:spLocks noGrp="1"/>
          </p:cNvSpPr>
          <p:nvPr>
            <p:ph type="body" orient="vert" idx="1"/>
          </p:nvPr>
        </p:nvSpPr>
        <p:spPr>
          <a:xfrm>
            <a:off x="838200" y="365125"/>
            <a:ext cx="7734300" cy="5811838"/>
          </a:xfrm>
        </p:spPr>
        <p:txBody>
          <a:bodyPr vert="eaVert"/>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10"/>
          </p:nvPr>
        </p:nvSpPr>
        <p:spPr/>
        <p:txBody>
          <a:bodyPr/>
          <a:lstStyle/>
          <a:p>
            <a:fld id="{2E6A489C-01E2-407C-A5E1-9856FE20F2F7}" type="datetimeFigureOut">
              <a:rPr lang="hr-HR" smtClean="0"/>
              <a:t>23.11.2017.</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E80C3883-4A63-4FA2-872F-6FE1D247DA39}" type="slidenum">
              <a:rPr lang="hr-HR" smtClean="0"/>
              <a:t>‹#›</a:t>
            </a:fld>
            <a:endParaRPr lang="hr-HR"/>
          </a:p>
        </p:txBody>
      </p:sp>
    </p:spTree>
    <p:extLst>
      <p:ext uri="{BB962C8B-B14F-4D97-AF65-F5344CB8AC3E}">
        <p14:creationId xmlns:p14="http://schemas.microsoft.com/office/powerpoint/2010/main" val="26673850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Uredite stil naslova matrice</a:t>
            </a:r>
            <a:endParaRPr lang="hr-HR"/>
          </a:p>
        </p:txBody>
      </p:sp>
      <p:sp>
        <p:nvSpPr>
          <p:cNvPr id="3" name="Rezervirano mjesto sadržaja 2"/>
          <p:cNvSpPr>
            <a:spLocks noGrp="1"/>
          </p:cNvSpPr>
          <p:nvPr>
            <p:ph idx="1"/>
          </p:nvPr>
        </p:nvSpPr>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10"/>
          </p:nvPr>
        </p:nvSpPr>
        <p:spPr/>
        <p:txBody>
          <a:bodyPr/>
          <a:lstStyle/>
          <a:p>
            <a:fld id="{2E6A489C-01E2-407C-A5E1-9856FE20F2F7}" type="datetimeFigureOut">
              <a:rPr lang="hr-HR" smtClean="0"/>
              <a:t>23.11.2017.</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E80C3883-4A63-4FA2-872F-6FE1D247DA39}" type="slidenum">
              <a:rPr lang="hr-HR" smtClean="0"/>
              <a:t>‹#›</a:t>
            </a:fld>
            <a:endParaRPr lang="hr-HR"/>
          </a:p>
        </p:txBody>
      </p:sp>
    </p:spTree>
    <p:extLst>
      <p:ext uri="{BB962C8B-B14F-4D97-AF65-F5344CB8AC3E}">
        <p14:creationId xmlns:p14="http://schemas.microsoft.com/office/powerpoint/2010/main" val="66917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Naslov 1"/>
          <p:cNvSpPr>
            <a:spLocks noGrp="1"/>
          </p:cNvSpPr>
          <p:nvPr>
            <p:ph type="title"/>
          </p:nvPr>
        </p:nvSpPr>
        <p:spPr>
          <a:xfrm>
            <a:off x="831850" y="1709738"/>
            <a:ext cx="10515600" cy="2852737"/>
          </a:xfrm>
        </p:spPr>
        <p:txBody>
          <a:bodyPr anchor="b"/>
          <a:lstStyle>
            <a:lvl1pPr>
              <a:defRPr sz="6000"/>
            </a:lvl1pPr>
          </a:lstStyle>
          <a:p>
            <a:r>
              <a:rPr lang="hr-HR" smtClean="0"/>
              <a:t>Uredite stil naslova matrice</a:t>
            </a:r>
            <a:endParaRPr lang="hr-HR"/>
          </a:p>
        </p:txBody>
      </p:sp>
      <p:sp>
        <p:nvSpPr>
          <p:cNvPr id="3" name="Rezervirano mjesto teksta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r-HR" smtClean="0"/>
              <a:t>Uredite stilove teksta matrice</a:t>
            </a:r>
          </a:p>
        </p:txBody>
      </p:sp>
      <p:sp>
        <p:nvSpPr>
          <p:cNvPr id="4" name="Rezervirano mjesto datuma 3"/>
          <p:cNvSpPr>
            <a:spLocks noGrp="1"/>
          </p:cNvSpPr>
          <p:nvPr>
            <p:ph type="dt" sz="half" idx="10"/>
          </p:nvPr>
        </p:nvSpPr>
        <p:spPr/>
        <p:txBody>
          <a:bodyPr/>
          <a:lstStyle/>
          <a:p>
            <a:fld id="{2E6A489C-01E2-407C-A5E1-9856FE20F2F7}" type="datetimeFigureOut">
              <a:rPr lang="hr-HR" smtClean="0"/>
              <a:t>23.11.2017.</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E80C3883-4A63-4FA2-872F-6FE1D247DA39}" type="slidenum">
              <a:rPr lang="hr-HR" smtClean="0"/>
              <a:t>‹#›</a:t>
            </a:fld>
            <a:endParaRPr lang="hr-HR"/>
          </a:p>
        </p:txBody>
      </p:sp>
    </p:spTree>
    <p:extLst>
      <p:ext uri="{BB962C8B-B14F-4D97-AF65-F5344CB8AC3E}">
        <p14:creationId xmlns:p14="http://schemas.microsoft.com/office/powerpoint/2010/main" val="2925540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Uredite stil naslova matrice</a:t>
            </a:r>
            <a:endParaRPr lang="hr-HR"/>
          </a:p>
        </p:txBody>
      </p:sp>
      <p:sp>
        <p:nvSpPr>
          <p:cNvPr id="3" name="Rezervirano mjesto sadržaja 2"/>
          <p:cNvSpPr>
            <a:spLocks noGrp="1"/>
          </p:cNvSpPr>
          <p:nvPr>
            <p:ph sz="half" idx="1"/>
          </p:nvPr>
        </p:nvSpPr>
        <p:spPr>
          <a:xfrm>
            <a:off x="838200" y="1825625"/>
            <a:ext cx="5181600" cy="4351338"/>
          </a:xfrm>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sadržaja 3"/>
          <p:cNvSpPr>
            <a:spLocks noGrp="1"/>
          </p:cNvSpPr>
          <p:nvPr>
            <p:ph sz="half" idx="2"/>
          </p:nvPr>
        </p:nvSpPr>
        <p:spPr>
          <a:xfrm>
            <a:off x="6172200" y="1825625"/>
            <a:ext cx="5181600" cy="4351338"/>
          </a:xfrm>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5" name="Rezervirano mjesto datuma 4"/>
          <p:cNvSpPr>
            <a:spLocks noGrp="1"/>
          </p:cNvSpPr>
          <p:nvPr>
            <p:ph type="dt" sz="half" idx="10"/>
          </p:nvPr>
        </p:nvSpPr>
        <p:spPr/>
        <p:txBody>
          <a:bodyPr/>
          <a:lstStyle/>
          <a:p>
            <a:fld id="{2E6A489C-01E2-407C-A5E1-9856FE20F2F7}" type="datetimeFigureOut">
              <a:rPr lang="hr-HR" smtClean="0"/>
              <a:t>23.11.2017.</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E80C3883-4A63-4FA2-872F-6FE1D247DA39}" type="slidenum">
              <a:rPr lang="hr-HR" smtClean="0"/>
              <a:t>‹#›</a:t>
            </a:fld>
            <a:endParaRPr lang="hr-HR"/>
          </a:p>
        </p:txBody>
      </p:sp>
    </p:spTree>
    <p:extLst>
      <p:ext uri="{BB962C8B-B14F-4D97-AF65-F5344CB8AC3E}">
        <p14:creationId xmlns:p14="http://schemas.microsoft.com/office/powerpoint/2010/main" val="11800196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Naslov 1"/>
          <p:cNvSpPr>
            <a:spLocks noGrp="1"/>
          </p:cNvSpPr>
          <p:nvPr>
            <p:ph type="title"/>
          </p:nvPr>
        </p:nvSpPr>
        <p:spPr>
          <a:xfrm>
            <a:off x="839788" y="365125"/>
            <a:ext cx="10515600" cy="1325563"/>
          </a:xfrm>
        </p:spPr>
        <p:txBody>
          <a:bodyPr/>
          <a:lstStyle/>
          <a:p>
            <a:r>
              <a:rPr lang="hr-HR" smtClean="0"/>
              <a:t>Uredite stil naslova matrice</a:t>
            </a:r>
            <a:endParaRPr lang="hr-HR"/>
          </a:p>
        </p:txBody>
      </p:sp>
      <p:sp>
        <p:nvSpPr>
          <p:cNvPr id="3" name="Rezervirano mjesto teksta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smtClean="0"/>
              <a:t>Uredite stilove teksta matrice</a:t>
            </a:r>
          </a:p>
        </p:txBody>
      </p:sp>
      <p:sp>
        <p:nvSpPr>
          <p:cNvPr id="4" name="Rezervirano mjesto sadržaja 3"/>
          <p:cNvSpPr>
            <a:spLocks noGrp="1"/>
          </p:cNvSpPr>
          <p:nvPr>
            <p:ph sz="half" idx="2"/>
          </p:nvPr>
        </p:nvSpPr>
        <p:spPr>
          <a:xfrm>
            <a:off x="839788" y="2505075"/>
            <a:ext cx="5157787" cy="3684588"/>
          </a:xfrm>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5" name="Rezervirano mjesto teksta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smtClean="0"/>
              <a:t>Uredite stilove teksta matrice</a:t>
            </a:r>
          </a:p>
        </p:txBody>
      </p:sp>
      <p:sp>
        <p:nvSpPr>
          <p:cNvPr id="6" name="Rezervirano mjesto sadržaja 5"/>
          <p:cNvSpPr>
            <a:spLocks noGrp="1"/>
          </p:cNvSpPr>
          <p:nvPr>
            <p:ph sz="quarter" idx="4"/>
          </p:nvPr>
        </p:nvSpPr>
        <p:spPr>
          <a:xfrm>
            <a:off x="6172200" y="2505075"/>
            <a:ext cx="5183188" cy="3684588"/>
          </a:xfrm>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7" name="Rezervirano mjesto datuma 6"/>
          <p:cNvSpPr>
            <a:spLocks noGrp="1"/>
          </p:cNvSpPr>
          <p:nvPr>
            <p:ph type="dt" sz="half" idx="10"/>
          </p:nvPr>
        </p:nvSpPr>
        <p:spPr/>
        <p:txBody>
          <a:bodyPr/>
          <a:lstStyle/>
          <a:p>
            <a:fld id="{2E6A489C-01E2-407C-A5E1-9856FE20F2F7}" type="datetimeFigureOut">
              <a:rPr lang="hr-HR" smtClean="0"/>
              <a:t>23.11.2017.</a:t>
            </a:fld>
            <a:endParaRPr lang="hr-HR"/>
          </a:p>
        </p:txBody>
      </p:sp>
      <p:sp>
        <p:nvSpPr>
          <p:cNvPr id="8" name="Rezervirano mjesto podnožja 7"/>
          <p:cNvSpPr>
            <a:spLocks noGrp="1"/>
          </p:cNvSpPr>
          <p:nvPr>
            <p:ph type="ftr" sz="quarter" idx="11"/>
          </p:nvPr>
        </p:nvSpPr>
        <p:spPr/>
        <p:txBody>
          <a:bodyPr/>
          <a:lstStyle/>
          <a:p>
            <a:endParaRPr lang="hr-HR"/>
          </a:p>
        </p:txBody>
      </p:sp>
      <p:sp>
        <p:nvSpPr>
          <p:cNvPr id="9" name="Rezervirano mjesto broja slajda 8"/>
          <p:cNvSpPr>
            <a:spLocks noGrp="1"/>
          </p:cNvSpPr>
          <p:nvPr>
            <p:ph type="sldNum" sz="quarter" idx="12"/>
          </p:nvPr>
        </p:nvSpPr>
        <p:spPr/>
        <p:txBody>
          <a:bodyPr/>
          <a:lstStyle/>
          <a:p>
            <a:fld id="{E80C3883-4A63-4FA2-872F-6FE1D247DA39}" type="slidenum">
              <a:rPr lang="hr-HR" smtClean="0"/>
              <a:t>‹#›</a:t>
            </a:fld>
            <a:endParaRPr lang="hr-HR"/>
          </a:p>
        </p:txBody>
      </p:sp>
    </p:spTree>
    <p:extLst>
      <p:ext uri="{BB962C8B-B14F-4D97-AF65-F5344CB8AC3E}">
        <p14:creationId xmlns:p14="http://schemas.microsoft.com/office/powerpoint/2010/main" val="10842350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Uredite stil naslova matrice</a:t>
            </a:r>
            <a:endParaRPr lang="hr-HR"/>
          </a:p>
        </p:txBody>
      </p:sp>
      <p:sp>
        <p:nvSpPr>
          <p:cNvPr id="3" name="Rezervirano mjesto datuma 2"/>
          <p:cNvSpPr>
            <a:spLocks noGrp="1"/>
          </p:cNvSpPr>
          <p:nvPr>
            <p:ph type="dt" sz="half" idx="10"/>
          </p:nvPr>
        </p:nvSpPr>
        <p:spPr/>
        <p:txBody>
          <a:bodyPr/>
          <a:lstStyle/>
          <a:p>
            <a:fld id="{2E6A489C-01E2-407C-A5E1-9856FE20F2F7}" type="datetimeFigureOut">
              <a:rPr lang="hr-HR" smtClean="0"/>
              <a:t>23.11.2017.</a:t>
            </a:fld>
            <a:endParaRPr lang="hr-HR"/>
          </a:p>
        </p:txBody>
      </p:sp>
      <p:sp>
        <p:nvSpPr>
          <p:cNvPr id="4" name="Rezervirano mjesto podnožja 3"/>
          <p:cNvSpPr>
            <a:spLocks noGrp="1"/>
          </p:cNvSpPr>
          <p:nvPr>
            <p:ph type="ftr" sz="quarter" idx="11"/>
          </p:nvPr>
        </p:nvSpPr>
        <p:spPr/>
        <p:txBody>
          <a:bodyPr/>
          <a:lstStyle/>
          <a:p>
            <a:endParaRPr lang="hr-HR"/>
          </a:p>
        </p:txBody>
      </p:sp>
      <p:sp>
        <p:nvSpPr>
          <p:cNvPr id="5" name="Rezervirano mjesto broja slajda 4"/>
          <p:cNvSpPr>
            <a:spLocks noGrp="1"/>
          </p:cNvSpPr>
          <p:nvPr>
            <p:ph type="sldNum" sz="quarter" idx="12"/>
          </p:nvPr>
        </p:nvSpPr>
        <p:spPr/>
        <p:txBody>
          <a:bodyPr/>
          <a:lstStyle/>
          <a:p>
            <a:fld id="{E80C3883-4A63-4FA2-872F-6FE1D247DA39}" type="slidenum">
              <a:rPr lang="hr-HR" smtClean="0"/>
              <a:t>‹#›</a:t>
            </a:fld>
            <a:endParaRPr lang="hr-HR"/>
          </a:p>
        </p:txBody>
      </p:sp>
    </p:spTree>
    <p:extLst>
      <p:ext uri="{BB962C8B-B14F-4D97-AF65-F5344CB8AC3E}">
        <p14:creationId xmlns:p14="http://schemas.microsoft.com/office/powerpoint/2010/main" val="554080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Rezervirano mjesto datuma 1"/>
          <p:cNvSpPr>
            <a:spLocks noGrp="1"/>
          </p:cNvSpPr>
          <p:nvPr>
            <p:ph type="dt" sz="half" idx="10"/>
          </p:nvPr>
        </p:nvSpPr>
        <p:spPr/>
        <p:txBody>
          <a:bodyPr/>
          <a:lstStyle/>
          <a:p>
            <a:fld id="{2E6A489C-01E2-407C-A5E1-9856FE20F2F7}" type="datetimeFigureOut">
              <a:rPr lang="hr-HR" smtClean="0"/>
              <a:t>23.11.2017.</a:t>
            </a:fld>
            <a:endParaRPr lang="hr-HR"/>
          </a:p>
        </p:txBody>
      </p:sp>
      <p:sp>
        <p:nvSpPr>
          <p:cNvPr id="3" name="Rezervirano mjesto podnožja 2"/>
          <p:cNvSpPr>
            <a:spLocks noGrp="1"/>
          </p:cNvSpPr>
          <p:nvPr>
            <p:ph type="ftr" sz="quarter" idx="11"/>
          </p:nvPr>
        </p:nvSpPr>
        <p:spPr/>
        <p:txBody>
          <a:bodyPr/>
          <a:lstStyle/>
          <a:p>
            <a:endParaRPr lang="hr-HR"/>
          </a:p>
        </p:txBody>
      </p:sp>
      <p:sp>
        <p:nvSpPr>
          <p:cNvPr id="4" name="Rezervirano mjesto broja slajda 3"/>
          <p:cNvSpPr>
            <a:spLocks noGrp="1"/>
          </p:cNvSpPr>
          <p:nvPr>
            <p:ph type="sldNum" sz="quarter" idx="12"/>
          </p:nvPr>
        </p:nvSpPr>
        <p:spPr/>
        <p:txBody>
          <a:bodyPr/>
          <a:lstStyle/>
          <a:p>
            <a:fld id="{E80C3883-4A63-4FA2-872F-6FE1D247DA39}" type="slidenum">
              <a:rPr lang="hr-HR" smtClean="0"/>
              <a:t>‹#›</a:t>
            </a:fld>
            <a:endParaRPr lang="hr-HR"/>
          </a:p>
        </p:txBody>
      </p:sp>
    </p:spTree>
    <p:extLst>
      <p:ext uri="{BB962C8B-B14F-4D97-AF65-F5344CB8AC3E}">
        <p14:creationId xmlns:p14="http://schemas.microsoft.com/office/powerpoint/2010/main" val="3872453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hr-HR" smtClean="0"/>
              <a:t>Uredite stil naslova matrice</a:t>
            </a:r>
            <a:endParaRPr lang="hr-HR"/>
          </a:p>
        </p:txBody>
      </p:sp>
      <p:sp>
        <p:nvSpPr>
          <p:cNvPr id="3" name="Rezervirano mjesto sadržaja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tekst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smtClean="0"/>
              <a:t>Uredite stilove teksta matrice</a:t>
            </a:r>
          </a:p>
        </p:txBody>
      </p:sp>
      <p:sp>
        <p:nvSpPr>
          <p:cNvPr id="5" name="Rezervirano mjesto datuma 4"/>
          <p:cNvSpPr>
            <a:spLocks noGrp="1"/>
          </p:cNvSpPr>
          <p:nvPr>
            <p:ph type="dt" sz="half" idx="10"/>
          </p:nvPr>
        </p:nvSpPr>
        <p:spPr/>
        <p:txBody>
          <a:bodyPr/>
          <a:lstStyle/>
          <a:p>
            <a:fld id="{2E6A489C-01E2-407C-A5E1-9856FE20F2F7}" type="datetimeFigureOut">
              <a:rPr lang="hr-HR" smtClean="0"/>
              <a:t>23.11.2017.</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E80C3883-4A63-4FA2-872F-6FE1D247DA39}" type="slidenum">
              <a:rPr lang="hr-HR" smtClean="0"/>
              <a:t>‹#›</a:t>
            </a:fld>
            <a:endParaRPr lang="hr-HR"/>
          </a:p>
        </p:txBody>
      </p:sp>
    </p:spTree>
    <p:extLst>
      <p:ext uri="{BB962C8B-B14F-4D97-AF65-F5344CB8AC3E}">
        <p14:creationId xmlns:p14="http://schemas.microsoft.com/office/powerpoint/2010/main" val="3312443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hr-HR" smtClean="0"/>
              <a:t>Uredite stil naslova matrice</a:t>
            </a:r>
            <a:endParaRPr lang="hr-HR"/>
          </a:p>
        </p:txBody>
      </p:sp>
      <p:sp>
        <p:nvSpPr>
          <p:cNvPr id="3" name="Rezervirano mjesto slik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Rezervirano mjesto tekst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smtClean="0"/>
              <a:t>Uredite stilove teksta matrice</a:t>
            </a:r>
          </a:p>
        </p:txBody>
      </p:sp>
      <p:sp>
        <p:nvSpPr>
          <p:cNvPr id="5" name="Rezervirano mjesto datuma 4"/>
          <p:cNvSpPr>
            <a:spLocks noGrp="1"/>
          </p:cNvSpPr>
          <p:nvPr>
            <p:ph type="dt" sz="half" idx="10"/>
          </p:nvPr>
        </p:nvSpPr>
        <p:spPr/>
        <p:txBody>
          <a:bodyPr/>
          <a:lstStyle/>
          <a:p>
            <a:fld id="{2E6A489C-01E2-407C-A5E1-9856FE20F2F7}" type="datetimeFigureOut">
              <a:rPr lang="hr-HR" smtClean="0"/>
              <a:t>23.11.2017.</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E80C3883-4A63-4FA2-872F-6FE1D247DA39}" type="slidenum">
              <a:rPr lang="hr-HR" smtClean="0"/>
              <a:t>‹#›</a:t>
            </a:fld>
            <a:endParaRPr lang="hr-HR"/>
          </a:p>
        </p:txBody>
      </p:sp>
    </p:spTree>
    <p:extLst>
      <p:ext uri="{BB962C8B-B14F-4D97-AF65-F5344CB8AC3E}">
        <p14:creationId xmlns:p14="http://schemas.microsoft.com/office/powerpoint/2010/main" val="2132758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naslova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r-HR" smtClean="0"/>
              <a:t>Uredite stil naslova matrice</a:t>
            </a:r>
            <a:endParaRPr lang="hr-HR"/>
          </a:p>
        </p:txBody>
      </p:sp>
      <p:sp>
        <p:nvSpPr>
          <p:cNvPr id="3" name="Rezervirano mjesto teksta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6A489C-01E2-407C-A5E1-9856FE20F2F7}" type="datetimeFigureOut">
              <a:rPr lang="hr-HR" smtClean="0"/>
              <a:t>23.11.2017.</a:t>
            </a:fld>
            <a:endParaRPr lang="hr-HR"/>
          </a:p>
        </p:txBody>
      </p:sp>
      <p:sp>
        <p:nvSpPr>
          <p:cNvPr id="5" name="Rezervirano mjesto podnožj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Rezervirano mjesto broja slajd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0C3883-4A63-4FA2-872F-6FE1D247DA39}" type="slidenum">
              <a:rPr lang="hr-HR" smtClean="0"/>
              <a:t>‹#›</a:t>
            </a:fld>
            <a:endParaRPr lang="hr-HR"/>
          </a:p>
        </p:txBody>
      </p:sp>
    </p:spTree>
    <p:extLst>
      <p:ext uri="{BB962C8B-B14F-4D97-AF65-F5344CB8AC3E}">
        <p14:creationId xmlns:p14="http://schemas.microsoft.com/office/powerpoint/2010/main" val="30307772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p:txBody>
          <a:bodyPr>
            <a:normAutofit fontScale="90000"/>
          </a:bodyPr>
          <a:lstStyle/>
          <a:p>
            <a:r>
              <a:rPr lang="hr-HR" sz="4800" dirty="0" smtClean="0"/>
              <a:t/>
            </a:r>
            <a:br>
              <a:rPr lang="hr-HR" sz="4800" dirty="0" smtClean="0"/>
            </a:br>
            <a:r>
              <a:rPr lang="hr-HR" sz="4800" dirty="0"/>
              <a:t/>
            </a:r>
            <a:br>
              <a:rPr lang="hr-HR" sz="4800" dirty="0"/>
            </a:br>
            <a:r>
              <a:rPr lang="hr-HR" sz="4800" b="1" dirty="0" smtClean="0"/>
              <a:t>ZAKON </a:t>
            </a:r>
            <a:r>
              <a:rPr lang="hr-HR" sz="4800" b="1" dirty="0" smtClean="0"/>
              <a:t>O SUSTAVU DOMOVINSKE SIGURNOSTI </a:t>
            </a:r>
            <a:br>
              <a:rPr lang="hr-HR" sz="4800" b="1" dirty="0" smtClean="0"/>
            </a:br>
            <a:endParaRPr lang="hr-HR" sz="4800" b="1" dirty="0"/>
          </a:p>
        </p:txBody>
      </p:sp>
      <p:sp>
        <p:nvSpPr>
          <p:cNvPr id="3" name="Podnaslov 2"/>
          <p:cNvSpPr>
            <a:spLocks noGrp="1"/>
          </p:cNvSpPr>
          <p:nvPr>
            <p:ph type="subTitle" idx="1"/>
          </p:nvPr>
        </p:nvSpPr>
        <p:spPr/>
        <p:txBody>
          <a:bodyPr>
            <a:normAutofit fontScale="77500" lnSpcReduction="20000"/>
          </a:bodyPr>
          <a:lstStyle/>
          <a:p>
            <a:endParaRPr lang="hr-HR" b="1" dirty="0" smtClean="0"/>
          </a:p>
          <a:p>
            <a:r>
              <a:rPr lang="hr-HR" sz="3600" b="1" dirty="0"/>
              <a:t>UPRAVLJANJE U </a:t>
            </a:r>
            <a:r>
              <a:rPr lang="hr-HR" sz="3600" b="1" dirty="0" smtClean="0"/>
              <a:t>KRIZAMA</a:t>
            </a:r>
          </a:p>
          <a:p>
            <a:r>
              <a:rPr lang="hr-HR" sz="3600" b="1" dirty="0" smtClean="0"/>
              <a:t>I</a:t>
            </a:r>
          </a:p>
          <a:p>
            <a:r>
              <a:rPr lang="hr-HR" sz="3600" b="1" dirty="0"/>
              <a:t>U</a:t>
            </a:r>
            <a:r>
              <a:rPr lang="hr-HR" sz="3600" b="1" dirty="0" smtClean="0"/>
              <a:t>LOGA </a:t>
            </a:r>
            <a:r>
              <a:rPr lang="hr-HR" sz="3600" b="1" dirty="0" smtClean="0"/>
              <a:t>KOORDINACIJE ZA SUDOS</a:t>
            </a:r>
            <a:endParaRPr lang="hr-HR" sz="3600" b="1" dirty="0" smtClean="0"/>
          </a:p>
        </p:txBody>
      </p:sp>
    </p:spTree>
    <p:extLst>
      <p:ext uri="{BB962C8B-B14F-4D97-AF65-F5344CB8AC3E}">
        <p14:creationId xmlns:p14="http://schemas.microsoft.com/office/powerpoint/2010/main" val="1894135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50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up)">
                                      <p:cBhvr>
                                        <p:cTn id="7" dur="500"/>
                                        <p:tgtEl>
                                          <p:spTgt spid="3">
                                            <p:txEl>
                                              <p:pRg st="1" end="1"/>
                                            </p:txEl>
                                          </p:spTgt>
                                        </p:tgtEl>
                                      </p:cBhvr>
                                    </p:animEffect>
                                  </p:childTnLst>
                                </p:cTn>
                              </p:par>
                            </p:childTnLst>
                          </p:cTn>
                        </p:par>
                        <p:par>
                          <p:cTn id="8" fill="hold">
                            <p:stCondLst>
                              <p:cond delay="1000"/>
                            </p:stCondLst>
                            <p:childTnLst>
                              <p:par>
                                <p:cTn id="9" presetID="22" presetClass="entr" presetSubtype="1" fill="hold" grpId="0" nodeType="afterEffect">
                                  <p:stCondLst>
                                    <p:cond delay="50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wipe(up)">
                                      <p:cBhvr>
                                        <p:cTn id="11" dur="500"/>
                                        <p:tgtEl>
                                          <p:spTgt spid="3">
                                            <p:txEl>
                                              <p:pRg st="2" end="2"/>
                                            </p:txEl>
                                          </p:spTgt>
                                        </p:tgtEl>
                                      </p:cBhvr>
                                    </p:animEffect>
                                  </p:childTnLst>
                                </p:cTn>
                              </p:par>
                            </p:childTnLst>
                          </p:cTn>
                        </p:par>
                        <p:par>
                          <p:cTn id="12" fill="hold">
                            <p:stCondLst>
                              <p:cond delay="2000"/>
                            </p:stCondLst>
                            <p:childTnLst>
                              <p:par>
                                <p:cTn id="13" presetID="22" presetClass="entr" presetSubtype="1" fill="hold" grpId="0" nodeType="afterEffect">
                                  <p:stCondLst>
                                    <p:cond delay="50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up)">
                                      <p:cBhvr>
                                        <p:cTn id="1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utnik 1"/>
          <p:cNvSpPr/>
          <p:nvPr/>
        </p:nvSpPr>
        <p:spPr>
          <a:xfrm>
            <a:off x="163691" y="194433"/>
            <a:ext cx="2948157" cy="6495393"/>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66" name="Pravokutnik 65"/>
          <p:cNvSpPr/>
          <p:nvPr/>
        </p:nvSpPr>
        <p:spPr>
          <a:xfrm>
            <a:off x="3163607" y="183927"/>
            <a:ext cx="2858818" cy="6495393"/>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67" name="Pravokutnik 66"/>
          <p:cNvSpPr/>
          <p:nvPr/>
        </p:nvSpPr>
        <p:spPr>
          <a:xfrm>
            <a:off x="6090731" y="194433"/>
            <a:ext cx="2942907" cy="6495393"/>
          </a:xfrm>
          <a:prstGeom prst="rect">
            <a:avLst/>
          </a:prstGeom>
          <a:solidFill>
            <a:srgbClr val="FF99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68" name="Pravokutnik 67"/>
          <p:cNvSpPr/>
          <p:nvPr/>
        </p:nvSpPr>
        <p:spPr>
          <a:xfrm>
            <a:off x="9101944" y="194433"/>
            <a:ext cx="2942907" cy="6495393"/>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grpSp>
        <p:nvGrpSpPr>
          <p:cNvPr id="9" name="Grupa 8"/>
          <p:cNvGrpSpPr/>
          <p:nvPr/>
        </p:nvGrpSpPr>
        <p:grpSpPr>
          <a:xfrm>
            <a:off x="276525" y="1383337"/>
            <a:ext cx="11682244" cy="603755"/>
            <a:chOff x="362607" y="1887195"/>
            <a:chExt cx="11682244" cy="603755"/>
          </a:xfrm>
        </p:grpSpPr>
        <p:sp>
          <p:nvSpPr>
            <p:cNvPr id="11" name="Peterokut 10"/>
            <p:cNvSpPr/>
            <p:nvPr/>
          </p:nvSpPr>
          <p:spPr>
            <a:xfrm>
              <a:off x="362607" y="1887195"/>
              <a:ext cx="6060046" cy="603755"/>
            </a:xfrm>
            <a:prstGeom prst="homePlate">
              <a:avLst/>
            </a:prstGeom>
            <a:gradFill flip="none" rotWithShape="1">
              <a:gsLst>
                <a:gs pos="0">
                  <a:srgbClr val="FF0000"/>
                </a:gs>
                <a:gs pos="47000">
                  <a:srgbClr val="FFFF00">
                    <a:shade val="67500"/>
                    <a:satMod val="115000"/>
                  </a:srgbClr>
                </a:gs>
                <a:gs pos="100000">
                  <a:srgbClr val="FFFF00">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3200" dirty="0" smtClean="0">
                  <a:solidFill>
                    <a:sysClr val="windowText" lastClr="000000"/>
                  </a:solidFill>
                </a:rPr>
                <a:t>    POSTUPNO NASTUPAJUĆA</a:t>
              </a:r>
              <a:endParaRPr lang="hr-HR" sz="3200" dirty="0">
                <a:solidFill>
                  <a:sysClr val="windowText" lastClr="000000"/>
                </a:solidFill>
              </a:endParaRPr>
            </a:p>
          </p:txBody>
        </p:sp>
        <p:sp>
          <p:nvSpPr>
            <p:cNvPr id="35" name="Peterokut 34"/>
            <p:cNvSpPr/>
            <p:nvPr/>
          </p:nvSpPr>
          <p:spPr>
            <a:xfrm>
              <a:off x="5983241" y="1887195"/>
              <a:ext cx="6061610" cy="603755"/>
            </a:xfrm>
            <a:prstGeom prst="homePlate">
              <a:avLst/>
            </a:prstGeom>
            <a:gradFill flip="none" rotWithShape="1">
              <a:gsLst>
                <a:gs pos="30000">
                  <a:srgbClr val="FF0000"/>
                </a:gs>
                <a:gs pos="58000">
                  <a:srgbClr val="FFFF00">
                    <a:shade val="100000"/>
                    <a:satMod val="115000"/>
                  </a:srgb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hr-HR" sz="3600" dirty="0" smtClean="0">
                  <a:solidFill>
                    <a:schemeClr val="bg1"/>
                  </a:solidFill>
                </a:rPr>
                <a:t>   KRIZA</a:t>
              </a:r>
              <a:endParaRPr lang="hr-HR" sz="3600" dirty="0">
                <a:solidFill>
                  <a:schemeClr val="bg1"/>
                </a:solidFill>
              </a:endParaRPr>
            </a:p>
          </p:txBody>
        </p:sp>
      </p:grpSp>
      <p:sp>
        <p:nvSpPr>
          <p:cNvPr id="3" name="Peterokut 2"/>
          <p:cNvSpPr/>
          <p:nvPr/>
        </p:nvSpPr>
        <p:spPr>
          <a:xfrm>
            <a:off x="1069382" y="2096813"/>
            <a:ext cx="4108182" cy="970051"/>
          </a:xfrm>
          <a:prstGeom prst="homePlat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2400" b="1" dirty="0" smtClean="0">
                <a:solidFill>
                  <a:schemeClr val="tx1"/>
                </a:solidFill>
              </a:rPr>
              <a:t>INDIKACIJE I UPOZORENJA</a:t>
            </a:r>
            <a:endParaRPr lang="hr-HR" sz="2400" b="1" dirty="0">
              <a:solidFill>
                <a:schemeClr val="tx1"/>
              </a:solidFill>
            </a:endParaRPr>
          </a:p>
        </p:txBody>
      </p:sp>
      <p:sp>
        <p:nvSpPr>
          <p:cNvPr id="63" name="Elipsa 62"/>
          <p:cNvSpPr/>
          <p:nvPr/>
        </p:nvSpPr>
        <p:spPr>
          <a:xfrm>
            <a:off x="5518145" y="478212"/>
            <a:ext cx="878824" cy="6227379"/>
          </a:xfrm>
          <a:prstGeom prst="ellipse">
            <a:avLst/>
          </a:prstGeom>
          <a:gradFill flip="none" rotWithShape="1">
            <a:gsLst>
              <a:gs pos="23000">
                <a:srgbClr val="FFF200"/>
              </a:gs>
              <a:gs pos="45000">
                <a:srgbClr val="FF7A00"/>
              </a:gs>
              <a:gs pos="70000">
                <a:srgbClr val="FF0300"/>
              </a:gs>
              <a:gs pos="100000">
                <a:srgbClr val="4D0808"/>
              </a:gs>
            </a:gsLst>
            <a:lin ang="0" scaled="1"/>
            <a:tileRect/>
          </a:gradFill>
          <a:ln w="28575">
            <a:noFill/>
          </a:ln>
        </p:spPr>
        <p:style>
          <a:lnRef idx="1">
            <a:schemeClr val="accent1"/>
          </a:lnRef>
          <a:fillRef idx="3">
            <a:schemeClr val="accent1"/>
          </a:fillRef>
          <a:effectRef idx="2">
            <a:schemeClr val="accent1"/>
          </a:effectRef>
          <a:fontRef idx="minor">
            <a:schemeClr val="lt1"/>
          </a:fontRef>
        </p:style>
        <p:txBody>
          <a:bodyPr rtlCol="0" anchor="ctr"/>
          <a:lstStyle/>
          <a:p>
            <a:pPr algn="r"/>
            <a:endParaRPr lang="hr-HR" sz="2000" b="1" dirty="0" smtClean="0">
              <a:solidFill>
                <a:schemeClr val="bg1"/>
              </a:solidFill>
              <a:latin typeface="Arial Black" pitchFamily="34" charset="0"/>
            </a:endParaRPr>
          </a:p>
          <a:p>
            <a:pPr algn="r"/>
            <a:endParaRPr lang="hr-HR" sz="2000" b="1" dirty="0">
              <a:solidFill>
                <a:schemeClr val="bg1"/>
              </a:solidFill>
              <a:latin typeface="Arial Black" pitchFamily="34" charset="0"/>
            </a:endParaRPr>
          </a:p>
          <a:p>
            <a:pPr algn="r"/>
            <a:endParaRPr lang="hr-HR" sz="2000" b="1" dirty="0" smtClean="0">
              <a:solidFill>
                <a:schemeClr val="bg1"/>
              </a:solidFill>
              <a:latin typeface="Arial Black" pitchFamily="34" charset="0"/>
            </a:endParaRPr>
          </a:p>
          <a:p>
            <a:pPr algn="r"/>
            <a:endParaRPr lang="hr-HR" sz="2000" b="1" dirty="0">
              <a:solidFill>
                <a:schemeClr val="bg1"/>
              </a:solidFill>
              <a:latin typeface="Arial Black" pitchFamily="34" charset="0"/>
            </a:endParaRPr>
          </a:p>
          <a:p>
            <a:pPr algn="r"/>
            <a:endParaRPr lang="hr-HR" sz="2000" b="1" dirty="0" smtClean="0">
              <a:solidFill>
                <a:schemeClr val="bg1"/>
              </a:solidFill>
              <a:latin typeface="Arial Black" pitchFamily="34" charset="0"/>
            </a:endParaRPr>
          </a:p>
          <a:p>
            <a:pPr algn="r"/>
            <a:endParaRPr lang="hr-HR" sz="2000" b="1" dirty="0">
              <a:solidFill>
                <a:schemeClr val="bg1"/>
              </a:solidFill>
              <a:latin typeface="Arial Black" pitchFamily="34" charset="0"/>
            </a:endParaRPr>
          </a:p>
          <a:p>
            <a:pPr algn="r"/>
            <a:endParaRPr lang="hr-HR" sz="2000" b="1" dirty="0" smtClean="0">
              <a:solidFill>
                <a:schemeClr val="bg1"/>
              </a:solidFill>
              <a:latin typeface="Arial Black" pitchFamily="34" charset="0"/>
            </a:endParaRPr>
          </a:p>
          <a:p>
            <a:pPr algn="r"/>
            <a:r>
              <a:rPr lang="hr-HR" sz="2000" b="1" dirty="0" smtClean="0">
                <a:solidFill>
                  <a:schemeClr val="bg1"/>
                </a:solidFill>
                <a:latin typeface="Arial Black" pitchFamily="34" charset="0"/>
              </a:rPr>
              <a:t>P</a:t>
            </a:r>
          </a:p>
          <a:p>
            <a:pPr algn="r"/>
            <a:endParaRPr lang="hr-HR" sz="2000" b="1" dirty="0">
              <a:solidFill>
                <a:schemeClr val="bg1"/>
              </a:solidFill>
              <a:latin typeface="Arial Black" pitchFamily="34" charset="0"/>
            </a:endParaRPr>
          </a:p>
          <a:p>
            <a:pPr algn="r"/>
            <a:r>
              <a:rPr lang="hr-HR" sz="2000" b="1" dirty="0" smtClean="0">
                <a:solidFill>
                  <a:schemeClr val="bg1"/>
                </a:solidFill>
                <a:latin typeface="Arial Black" pitchFamily="34" charset="0"/>
              </a:rPr>
              <a:t>O</a:t>
            </a:r>
          </a:p>
          <a:p>
            <a:pPr algn="r"/>
            <a:endParaRPr lang="hr-HR" sz="2000" b="1" dirty="0">
              <a:solidFill>
                <a:schemeClr val="bg1"/>
              </a:solidFill>
              <a:latin typeface="Arial Black" pitchFamily="34" charset="0"/>
            </a:endParaRPr>
          </a:p>
          <a:p>
            <a:pPr algn="r"/>
            <a:r>
              <a:rPr lang="hr-HR" sz="2000" b="1" dirty="0" smtClean="0">
                <a:solidFill>
                  <a:schemeClr val="bg1"/>
                </a:solidFill>
                <a:latin typeface="Arial Black" pitchFamily="34" charset="0"/>
              </a:rPr>
              <a:t>P</a:t>
            </a:r>
          </a:p>
          <a:p>
            <a:pPr algn="r"/>
            <a:endParaRPr lang="hr-HR" sz="2000" b="1" dirty="0">
              <a:solidFill>
                <a:schemeClr val="bg1"/>
              </a:solidFill>
              <a:latin typeface="Arial Black" pitchFamily="34" charset="0"/>
            </a:endParaRPr>
          </a:p>
          <a:p>
            <a:pPr algn="r"/>
            <a:r>
              <a:rPr lang="hr-HR" sz="2000" b="1" dirty="0" smtClean="0">
                <a:solidFill>
                  <a:schemeClr val="bg1"/>
                </a:solidFill>
                <a:latin typeface="Arial Black" pitchFamily="34" charset="0"/>
              </a:rPr>
              <a:t>L</a:t>
            </a:r>
          </a:p>
          <a:p>
            <a:pPr algn="r"/>
            <a:endParaRPr lang="hr-HR" sz="2000" b="1" dirty="0">
              <a:solidFill>
                <a:schemeClr val="bg1"/>
              </a:solidFill>
              <a:latin typeface="Arial Black" pitchFamily="34" charset="0"/>
            </a:endParaRPr>
          </a:p>
          <a:p>
            <a:pPr algn="r"/>
            <a:r>
              <a:rPr lang="hr-HR" sz="2000" b="1" dirty="0" smtClean="0">
                <a:solidFill>
                  <a:schemeClr val="bg1"/>
                </a:solidFill>
                <a:latin typeface="Arial Black" pitchFamily="34" charset="0"/>
              </a:rPr>
              <a:t>A</a:t>
            </a:r>
          </a:p>
          <a:p>
            <a:pPr algn="r"/>
            <a:endParaRPr lang="hr-HR" sz="2000" b="1" dirty="0">
              <a:solidFill>
                <a:schemeClr val="bg1"/>
              </a:solidFill>
              <a:latin typeface="Arial Black" pitchFamily="34" charset="0"/>
            </a:endParaRPr>
          </a:p>
          <a:p>
            <a:pPr algn="r"/>
            <a:r>
              <a:rPr lang="hr-HR" sz="2000" b="1" dirty="0" smtClean="0">
                <a:solidFill>
                  <a:schemeClr val="bg1"/>
                </a:solidFill>
                <a:latin typeface="Arial Black" pitchFamily="34" charset="0"/>
              </a:rPr>
              <a:t>V</a:t>
            </a:r>
          </a:p>
          <a:p>
            <a:pPr algn="r"/>
            <a:endParaRPr lang="hr-HR" sz="2000" b="1" dirty="0">
              <a:solidFill>
                <a:schemeClr val="bg1"/>
              </a:solidFill>
              <a:latin typeface="Arial Black" pitchFamily="34" charset="0"/>
            </a:endParaRPr>
          </a:p>
          <a:p>
            <a:pPr algn="r"/>
            <a:r>
              <a:rPr lang="hr-HR" sz="2000" b="1" dirty="0" smtClean="0">
                <a:solidFill>
                  <a:schemeClr val="bg1"/>
                </a:solidFill>
                <a:latin typeface="Arial Black" pitchFamily="34" charset="0"/>
              </a:rPr>
              <a:t>A</a:t>
            </a:r>
          </a:p>
          <a:p>
            <a:pPr algn="r"/>
            <a:endParaRPr lang="hr-HR" sz="2000" b="1" dirty="0">
              <a:solidFill>
                <a:schemeClr val="bg1"/>
              </a:solidFill>
              <a:latin typeface="Arial Black" pitchFamily="34" charset="0"/>
            </a:endParaRPr>
          </a:p>
          <a:p>
            <a:pPr algn="r"/>
            <a:endParaRPr lang="hr-HR" sz="2000" b="1" dirty="0" smtClean="0">
              <a:solidFill>
                <a:schemeClr val="bg1"/>
              </a:solidFill>
              <a:latin typeface="Arial Black" pitchFamily="34" charset="0"/>
            </a:endParaRPr>
          </a:p>
          <a:p>
            <a:pPr algn="r"/>
            <a:endParaRPr lang="hr-HR" sz="2400" b="1" dirty="0">
              <a:solidFill>
                <a:schemeClr val="bg1"/>
              </a:solidFill>
              <a:latin typeface="Arial Black" pitchFamily="34" charset="0"/>
            </a:endParaRPr>
          </a:p>
        </p:txBody>
      </p:sp>
      <p:sp>
        <p:nvSpPr>
          <p:cNvPr id="39" name="Pravokutnik 38"/>
          <p:cNvSpPr/>
          <p:nvPr/>
        </p:nvSpPr>
        <p:spPr>
          <a:xfrm>
            <a:off x="134270" y="180826"/>
            <a:ext cx="11905952" cy="1048349"/>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dirty="0">
              <a:solidFill>
                <a:sysClr val="windowText" lastClr="000000"/>
              </a:solidFill>
            </a:endParaRPr>
          </a:p>
        </p:txBody>
      </p:sp>
      <p:sp>
        <p:nvSpPr>
          <p:cNvPr id="40" name="TekstniOkvir 39"/>
          <p:cNvSpPr txBox="1"/>
          <p:nvPr/>
        </p:nvSpPr>
        <p:spPr>
          <a:xfrm>
            <a:off x="276525" y="307449"/>
            <a:ext cx="1214645" cy="830997"/>
          </a:xfrm>
          <a:prstGeom prst="rect">
            <a:avLst/>
          </a:prstGeom>
          <a:solidFill>
            <a:schemeClr val="bg1"/>
          </a:solidFill>
          <a:ln w="28575">
            <a:solidFill>
              <a:schemeClr val="bg1"/>
            </a:solidFill>
          </a:ln>
        </p:spPr>
        <p:txBody>
          <a:bodyPr wrap="square" rtlCol="0">
            <a:spAutoFit/>
          </a:bodyPr>
          <a:lstStyle/>
          <a:p>
            <a:pPr algn="ctr"/>
            <a:r>
              <a:rPr lang="hr-HR" sz="1600" b="1" dirty="0" smtClean="0">
                <a:solidFill>
                  <a:sysClr val="windowText" lastClr="000000"/>
                </a:solidFill>
              </a:rPr>
              <a:t>KOORDI-</a:t>
            </a:r>
          </a:p>
          <a:p>
            <a:pPr algn="ctr"/>
            <a:r>
              <a:rPr lang="hr-HR" sz="1600" b="1" dirty="0" smtClean="0">
                <a:solidFill>
                  <a:sysClr val="windowText" lastClr="000000"/>
                </a:solidFill>
              </a:rPr>
              <a:t>NACIJA ZA SUDOS</a:t>
            </a:r>
          </a:p>
        </p:txBody>
      </p:sp>
      <p:sp>
        <p:nvSpPr>
          <p:cNvPr id="92" name="Peterokut 91"/>
          <p:cNvSpPr/>
          <p:nvPr/>
        </p:nvSpPr>
        <p:spPr>
          <a:xfrm rot="5400000" flipV="1">
            <a:off x="7636337" y="1238165"/>
            <a:ext cx="1236936" cy="1244996"/>
          </a:xfrm>
          <a:prstGeom prst="homePlate">
            <a:avLst/>
          </a:prstGeom>
          <a:solidFill>
            <a:srgbClr val="FFFF00"/>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93" name="Pravokutnik 92"/>
          <p:cNvSpPr/>
          <p:nvPr/>
        </p:nvSpPr>
        <p:spPr>
          <a:xfrm>
            <a:off x="5783865" y="2385866"/>
            <a:ext cx="6142948" cy="3764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hr-HR" sz="2600" b="1" dirty="0" smtClean="0">
                <a:solidFill>
                  <a:schemeClr val="tx1"/>
                </a:solidFill>
              </a:rPr>
              <a:t>upoznaje se sa stanjem i poduzetim aktivnostima i mjerama</a:t>
            </a:r>
          </a:p>
          <a:p>
            <a:pPr marL="285750" indent="-285750">
              <a:buFont typeface="Arial" panose="020B0604020202020204" pitchFamily="34" charset="0"/>
              <a:buChar char="•"/>
            </a:pPr>
            <a:r>
              <a:rPr lang="hr-HR" sz="2600" b="1" dirty="0" smtClean="0">
                <a:solidFill>
                  <a:schemeClr val="tx1"/>
                </a:solidFill>
              </a:rPr>
              <a:t>Procjenjuje se mogući razvoj događaja </a:t>
            </a:r>
          </a:p>
          <a:p>
            <a:pPr marL="285750" indent="-285750">
              <a:buFont typeface="Arial" panose="020B0604020202020204" pitchFamily="34" charset="0"/>
              <a:buChar char="•"/>
            </a:pPr>
            <a:r>
              <a:rPr lang="hr-HR" sz="2600" b="1" dirty="0" smtClean="0">
                <a:solidFill>
                  <a:schemeClr val="tx1"/>
                </a:solidFill>
              </a:rPr>
              <a:t>razmatraju se moguće opcije odgovora</a:t>
            </a:r>
          </a:p>
          <a:p>
            <a:pPr marL="285750" indent="-285750">
              <a:buFont typeface="Arial" panose="020B0604020202020204" pitchFamily="34" charset="0"/>
              <a:buChar char="•"/>
            </a:pPr>
            <a:r>
              <a:rPr lang="hr-HR" sz="2600" b="1" dirty="0" smtClean="0">
                <a:solidFill>
                  <a:schemeClr val="tx1"/>
                </a:solidFill>
              </a:rPr>
              <a:t>pristupa se mjerama za možebitno sprječavanje ili tranziciju poplave</a:t>
            </a:r>
          </a:p>
          <a:p>
            <a:pPr marL="285750" indent="-285750">
              <a:buFont typeface="Arial" panose="020B0604020202020204" pitchFamily="34" charset="0"/>
              <a:buChar char="•"/>
            </a:pPr>
            <a:r>
              <a:rPr lang="hr-HR" sz="2600" b="1" dirty="0" smtClean="0">
                <a:solidFill>
                  <a:schemeClr val="tx1"/>
                </a:solidFill>
              </a:rPr>
              <a:t>priprema se odgovor za slučaj najvjerojatnije i/ili najnepovoljnije opcije poplave</a:t>
            </a:r>
            <a:endParaRPr lang="hr-HR" sz="2600" b="1" dirty="0">
              <a:solidFill>
                <a:schemeClr val="tx1"/>
              </a:solidFill>
            </a:endParaRPr>
          </a:p>
        </p:txBody>
      </p:sp>
      <p:sp>
        <p:nvSpPr>
          <p:cNvPr id="94" name="TekstniOkvir 93"/>
          <p:cNvSpPr txBox="1"/>
          <p:nvPr/>
        </p:nvSpPr>
        <p:spPr>
          <a:xfrm>
            <a:off x="4593016" y="5297266"/>
            <a:ext cx="67632" cy="307777"/>
          </a:xfrm>
          <a:prstGeom prst="rect">
            <a:avLst/>
          </a:prstGeom>
          <a:noFill/>
        </p:spPr>
        <p:txBody>
          <a:bodyPr wrap="square" rtlCol="0">
            <a:spAutoFit/>
          </a:bodyPr>
          <a:lstStyle/>
          <a:p>
            <a:endParaRPr lang="hr-HR" sz="1400" dirty="0"/>
          </a:p>
        </p:txBody>
      </p:sp>
      <p:sp>
        <p:nvSpPr>
          <p:cNvPr id="96" name="Peterokut 95"/>
          <p:cNvSpPr/>
          <p:nvPr/>
        </p:nvSpPr>
        <p:spPr>
          <a:xfrm>
            <a:off x="1403215" y="3238370"/>
            <a:ext cx="4398579" cy="925110"/>
          </a:xfrm>
          <a:prstGeom prst="homePlate">
            <a:avLst/>
          </a:prstGeom>
          <a:gradFill flip="none" rotWithShape="1">
            <a:gsLst>
              <a:gs pos="24000">
                <a:schemeClr val="accent1">
                  <a:lumMod val="60000"/>
                  <a:lumOff val="40000"/>
                </a:schemeClr>
              </a:gs>
              <a:gs pos="67000">
                <a:srgbClr val="92D050">
                  <a:shade val="67500"/>
                  <a:satMod val="115000"/>
                </a:srgbClr>
              </a:gs>
              <a:gs pos="100000">
                <a:srgbClr val="92D050">
                  <a:shade val="100000"/>
                  <a:satMod val="115000"/>
                </a:srgb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sz="2400" dirty="0" smtClean="0">
              <a:solidFill>
                <a:schemeClr val="tx1"/>
              </a:solidFill>
            </a:endParaRPr>
          </a:p>
          <a:p>
            <a:pPr algn="ctr"/>
            <a:r>
              <a:rPr lang="hr-HR" sz="2400" b="1" dirty="0" smtClean="0">
                <a:solidFill>
                  <a:schemeClr val="tx1"/>
                </a:solidFill>
              </a:rPr>
              <a:t>PROCJENA STANJA I </a:t>
            </a:r>
          </a:p>
          <a:p>
            <a:pPr algn="ctr"/>
            <a:r>
              <a:rPr lang="hr-HR" sz="2400" b="1" dirty="0" smtClean="0">
                <a:solidFill>
                  <a:schemeClr val="tx1"/>
                </a:solidFill>
              </a:rPr>
              <a:t>IZBOR OPCIJA ODGOVORA</a:t>
            </a:r>
          </a:p>
          <a:p>
            <a:pPr algn="ctr"/>
            <a:endParaRPr lang="hr-HR" sz="2400" dirty="0">
              <a:solidFill>
                <a:schemeClr val="tx1"/>
              </a:solidFill>
            </a:endParaRPr>
          </a:p>
        </p:txBody>
      </p:sp>
      <p:grpSp>
        <p:nvGrpSpPr>
          <p:cNvPr id="4" name="Grupa 3"/>
          <p:cNvGrpSpPr/>
          <p:nvPr/>
        </p:nvGrpSpPr>
        <p:grpSpPr>
          <a:xfrm>
            <a:off x="4246170" y="4989794"/>
            <a:ext cx="996670" cy="1619480"/>
            <a:chOff x="4357867" y="4727923"/>
            <a:chExt cx="996670" cy="1619480"/>
          </a:xfrm>
        </p:grpSpPr>
        <p:sp>
          <p:nvSpPr>
            <p:cNvPr id="47" name="TekstniOkvir 46"/>
            <p:cNvSpPr txBox="1"/>
            <p:nvPr/>
          </p:nvSpPr>
          <p:spPr>
            <a:xfrm>
              <a:off x="4360744" y="4727923"/>
              <a:ext cx="993793" cy="377276"/>
            </a:xfrm>
            <a:prstGeom prst="rect">
              <a:avLst/>
            </a:prstGeom>
            <a:solidFill>
              <a:schemeClr val="bg1">
                <a:lumMod val="95000"/>
              </a:schemeClr>
            </a:solidFill>
            <a:ln w="28575">
              <a:solidFill>
                <a:srgbClr val="00B050"/>
              </a:solidFill>
            </a:ln>
          </p:spPr>
          <p:txBody>
            <a:bodyPr wrap="square" rtlCol="0">
              <a:spAutoFit/>
            </a:bodyPr>
            <a:lstStyle/>
            <a:p>
              <a:pPr algn="ctr"/>
              <a:r>
                <a:rPr lang="hr-HR" dirty="0" smtClean="0">
                  <a:solidFill>
                    <a:sysClr val="windowText" lastClr="000000"/>
                  </a:solidFill>
                </a:rPr>
                <a:t>HEP</a:t>
              </a:r>
            </a:p>
          </p:txBody>
        </p:sp>
        <p:sp>
          <p:nvSpPr>
            <p:cNvPr id="48" name="TekstniOkvir 47"/>
            <p:cNvSpPr txBox="1"/>
            <p:nvPr/>
          </p:nvSpPr>
          <p:spPr>
            <a:xfrm>
              <a:off x="4357867" y="5139117"/>
              <a:ext cx="993793" cy="369332"/>
            </a:xfrm>
            <a:prstGeom prst="rect">
              <a:avLst/>
            </a:prstGeom>
            <a:solidFill>
              <a:schemeClr val="bg1">
                <a:lumMod val="95000"/>
              </a:schemeClr>
            </a:solidFill>
            <a:ln w="28575">
              <a:solidFill>
                <a:srgbClr val="00B050"/>
              </a:solidFill>
            </a:ln>
          </p:spPr>
          <p:txBody>
            <a:bodyPr wrap="square" rtlCol="0">
              <a:spAutoFit/>
            </a:bodyPr>
            <a:lstStyle/>
            <a:p>
              <a:pPr algn="ctr"/>
              <a:r>
                <a:rPr lang="hr-HR" dirty="0" smtClean="0">
                  <a:solidFill>
                    <a:sysClr val="windowText" lastClr="000000"/>
                  </a:solidFill>
                </a:rPr>
                <a:t>HAZOP</a:t>
              </a:r>
            </a:p>
          </p:txBody>
        </p:sp>
        <p:sp>
          <p:nvSpPr>
            <p:cNvPr id="49" name="TekstniOkvir 48"/>
            <p:cNvSpPr txBox="1"/>
            <p:nvPr/>
          </p:nvSpPr>
          <p:spPr>
            <a:xfrm>
              <a:off x="4357867" y="5553181"/>
              <a:ext cx="993793" cy="377276"/>
            </a:xfrm>
            <a:prstGeom prst="rect">
              <a:avLst/>
            </a:prstGeom>
            <a:solidFill>
              <a:schemeClr val="bg1">
                <a:lumMod val="95000"/>
              </a:schemeClr>
            </a:solidFill>
            <a:ln w="28575">
              <a:solidFill>
                <a:srgbClr val="00B050"/>
              </a:solidFill>
            </a:ln>
          </p:spPr>
          <p:txBody>
            <a:bodyPr wrap="square" rtlCol="0">
              <a:spAutoFit/>
            </a:bodyPr>
            <a:lstStyle/>
            <a:p>
              <a:pPr algn="ctr"/>
              <a:r>
                <a:rPr lang="hr-HR" dirty="0" err="1" smtClean="0">
                  <a:solidFill>
                    <a:sysClr val="windowText" lastClr="000000"/>
                  </a:solidFill>
                </a:rPr>
                <a:t>HRceste</a:t>
              </a:r>
              <a:endParaRPr lang="hr-HR" dirty="0" smtClean="0">
                <a:solidFill>
                  <a:sysClr val="windowText" lastClr="000000"/>
                </a:solidFill>
              </a:endParaRPr>
            </a:p>
          </p:txBody>
        </p:sp>
        <p:sp>
          <p:nvSpPr>
            <p:cNvPr id="50" name="TekstniOkvir 49"/>
            <p:cNvSpPr txBox="1"/>
            <p:nvPr/>
          </p:nvSpPr>
          <p:spPr>
            <a:xfrm>
              <a:off x="4360744" y="5970127"/>
              <a:ext cx="993793" cy="377276"/>
            </a:xfrm>
            <a:prstGeom prst="rect">
              <a:avLst/>
            </a:prstGeom>
            <a:solidFill>
              <a:schemeClr val="bg1">
                <a:lumMod val="95000"/>
              </a:schemeClr>
            </a:solidFill>
            <a:ln w="28575">
              <a:solidFill>
                <a:srgbClr val="00B050"/>
              </a:solidFill>
            </a:ln>
          </p:spPr>
          <p:txBody>
            <a:bodyPr wrap="square" rtlCol="0">
              <a:spAutoFit/>
            </a:bodyPr>
            <a:lstStyle/>
            <a:p>
              <a:pPr algn="ctr"/>
              <a:r>
                <a:rPr lang="hr-HR" dirty="0" err="1" smtClean="0">
                  <a:solidFill>
                    <a:sysClr val="windowText" lastClr="000000"/>
                  </a:solidFill>
                </a:rPr>
                <a:t>HRšume</a:t>
              </a:r>
              <a:endParaRPr lang="hr-HR" dirty="0" smtClean="0">
                <a:solidFill>
                  <a:sysClr val="windowText" lastClr="000000"/>
                </a:solidFill>
              </a:endParaRPr>
            </a:p>
          </p:txBody>
        </p:sp>
      </p:grpSp>
      <p:grpSp>
        <p:nvGrpSpPr>
          <p:cNvPr id="5" name="Grupa 4"/>
          <p:cNvGrpSpPr/>
          <p:nvPr/>
        </p:nvGrpSpPr>
        <p:grpSpPr>
          <a:xfrm>
            <a:off x="960918" y="4767673"/>
            <a:ext cx="2003689" cy="1755105"/>
            <a:chOff x="960918" y="4767673"/>
            <a:chExt cx="2003689" cy="1755105"/>
          </a:xfrm>
        </p:grpSpPr>
        <p:sp>
          <p:nvSpPr>
            <p:cNvPr id="53" name="TekstniOkvir 52"/>
            <p:cNvSpPr txBox="1"/>
            <p:nvPr/>
          </p:nvSpPr>
          <p:spPr>
            <a:xfrm>
              <a:off x="960918" y="4772347"/>
              <a:ext cx="988644" cy="430887"/>
            </a:xfrm>
            <a:prstGeom prst="rect">
              <a:avLst/>
            </a:prstGeom>
            <a:solidFill>
              <a:schemeClr val="accent1">
                <a:lumMod val="40000"/>
                <a:lumOff val="60000"/>
              </a:schemeClr>
            </a:solidFill>
            <a:ln w="28575">
              <a:solidFill>
                <a:srgbClr val="FFFF00"/>
              </a:solidFill>
            </a:ln>
          </p:spPr>
          <p:txBody>
            <a:bodyPr wrap="square" rtlCol="0">
              <a:spAutoFit/>
            </a:bodyPr>
            <a:lstStyle/>
            <a:p>
              <a:pPr algn="ctr"/>
              <a:r>
                <a:rPr lang="hr-HR" sz="2200" dirty="0" smtClean="0">
                  <a:solidFill>
                    <a:sysClr val="windowText" lastClr="000000"/>
                  </a:solidFill>
                </a:rPr>
                <a:t>DUZS</a:t>
              </a:r>
            </a:p>
          </p:txBody>
        </p:sp>
        <p:sp>
          <p:nvSpPr>
            <p:cNvPr id="56" name="TekstniOkvir 55"/>
            <p:cNvSpPr txBox="1"/>
            <p:nvPr/>
          </p:nvSpPr>
          <p:spPr>
            <a:xfrm>
              <a:off x="995601" y="6122668"/>
              <a:ext cx="950128" cy="400110"/>
            </a:xfrm>
            <a:prstGeom prst="rect">
              <a:avLst/>
            </a:prstGeom>
            <a:solidFill>
              <a:srgbClr val="FFFF00"/>
            </a:solidFill>
            <a:ln w="28575">
              <a:solidFill>
                <a:srgbClr val="0059A9"/>
              </a:solidFill>
            </a:ln>
          </p:spPr>
          <p:txBody>
            <a:bodyPr wrap="square" rtlCol="0">
              <a:spAutoFit/>
            </a:bodyPr>
            <a:lstStyle/>
            <a:p>
              <a:pPr algn="ctr"/>
              <a:r>
                <a:rPr lang="hr-HR" sz="2000" dirty="0" smtClean="0">
                  <a:solidFill>
                    <a:sysClr val="windowText" lastClr="000000"/>
                  </a:solidFill>
                </a:rPr>
                <a:t>DHMZ</a:t>
              </a:r>
            </a:p>
          </p:txBody>
        </p:sp>
        <p:sp>
          <p:nvSpPr>
            <p:cNvPr id="60" name="TekstniOkvir 59"/>
            <p:cNvSpPr txBox="1"/>
            <p:nvPr/>
          </p:nvSpPr>
          <p:spPr>
            <a:xfrm>
              <a:off x="992726" y="5688483"/>
              <a:ext cx="950127" cy="400110"/>
            </a:xfrm>
            <a:prstGeom prst="rect">
              <a:avLst/>
            </a:prstGeom>
            <a:solidFill>
              <a:srgbClr val="FFFF00"/>
            </a:solidFill>
            <a:ln w="28575">
              <a:solidFill>
                <a:srgbClr val="0059A9"/>
              </a:solidFill>
            </a:ln>
          </p:spPr>
          <p:txBody>
            <a:bodyPr wrap="square" rtlCol="0">
              <a:spAutoFit/>
            </a:bodyPr>
            <a:lstStyle/>
            <a:p>
              <a:pPr algn="ctr"/>
              <a:r>
                <a:rPr lang="hr-HR" sz="2000" dirty="0" err="1" smtClean="0">
                  <a:solidFill>
                    <a:sysClr val="windowText" lastClr="000000"/>
                  </a:solidFill>
                </a:rPr>
                <a:t>HrV</a:t>
              </a:r>
              <a:endParaRPr lang="hr-HR" sz="2000" dirty="0" smtClean="0">
                <a:solidFill>
                  <a:sysClr val="windowText" lastClr="000000"/>
                </a:solidFill>
              </a:endParaRPr>
            </a:p>
          </p:txBody>
        </p:sp>
        <p:sp>
          <p:nvSpPr>
            <p:cNvPr id="61" name="TekstniOkvir 60"/>
            <p:cNvSpPr txBox="1"/>
            <p:nvPr/>
          </p:nvSpPr>
          <p:spPr>
            <a:xfrm>
              <a:off x="1975963" y="4767673"/>
              <a:ext cx="988644" cy="430887"/>
            </a:xfrm>
            <a:prstGeom prst="rect">
              <a:avLst/>
            </a:prstGeom>
            <a:solidFill>
              <a:schemeClr val="accent1">
                <a:lumMod val="40000"/>
                <a:lumOff val="60000"/>
              </a:schemeClr>
            </a:solidFill>
            <a:ln w="28575">
              <a:solidFill>
                <a:srgbClr val="FFFF00"/>
              </a:solidFill>
            </a:ln>
          </p:spPr>
          <p:txBody>
            <a:bodyPr wrap="square" rtlCol="0">
              <a:spAutoFit/>
            </a:bodyPr>
            <a:lstStyle/>
            <a:p>
              <a:pPr algn="ctr"/>
              <a:r>
                <a:rPr lang="hr-HR" sz="2200" dirty="0" smtClean="0">
                  <a:solidFill>
                    <a:sysClr val="windowText" lastClr="000000"/>
                  </a:solidFill>
                </a:rPr>
                <a:t>MPS</a:t>
              </a:r>
            </a:p>
          </p:txBody>
        </p:sp>
      </p:grpSp>
      <p:sp>
        <p:nvSpPr>
          <p:cNvPr id="6" name="Pravokutnik 5"/>
          <p:cNvSpPr/>
          <p:nvPr/>
        </p:nvSpPr>
        <p:spPr>
          <a:xfrm>
            <a:off x="819007" y="4505956"/>
            <a:ext cx="2270234" cy="2128351"/>
          </a:xfrm>
          <a:prstGeom prst="rect">
            <a:avLst/>
          </a:prstGeom>
          <a:solidFill>
            <a:srgbClr val="FFFFFF"/>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b="1" dirty="0" smtClean="0">
                <a:solidFill>
                  <a:schemeClr val="tx1"/>
                </a:solidFill>
              </a:rPr>
              <a:t>DOSTAVLJAJU PODATKE I INFORMACIJE O STANJU</a:t>
            </a:r>
          </a:p>
          <a:p>
            <a:pPr algn="ctr"/>
            <a:r>
              <a:rPr lang="hr-HR" sz="2000" b="1" smtClean="0">
                <a:solidFill>
                  <a:schemeClr val="tx1"/>
                </a:solidFill>
              </a:rPr>
              <a:t>PREDSJEDNIKU </a:t>
            </a:r>
            <a:r>
              <a:rPr lang="hr-HR" sz="2000" b="1" dirty="0" smtClean="0">
                <a:solidFill>
                  <a:schemeClr val="tx1"/>
                </a:solidFill>
              </a:rPr>
              <a:t>KOORDINACIJE</a:t>
            </a:r>
            <a:endParaRPr lang="hr-HR" sz="2000" b="1" dirty="0">
              <a:solidFill>
                <a:schemeClr val="tx1"/>
              </a:solidFill>
            </a:endParaRPr>
          </a:p>
        </p:txBody>
      </p:sp>
      <p:sp>
        <p:nvSpPr>
          <p:cNvPr id="10" name="Pravokutnik 9"/>
          <p:cNvSpPr/>
          <p:nvPr/>
        </p:nvSpPr>
        <p:spPr>
          <a:xfrm>
            <a:off x="181274" y="156333"/>
            <a:ext cx="11820225" cy="1085862"/>
          </a:xfrm>
          <a:prstGeom prst="rect">
            <a:avLst/>
          </a:pr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7" name="Peterokut 6"/>
          <p:cNvSpPr/>
          <p:nvPr/>
        </p:nvSpPr>
        <p:spPr>
          <a:xfrm rot="16200000">
            <a:off x="-669493" y="2574750"/>
            <a:ext cx="3391555" cy="425663"/>
          </a:xfrm>
          <a:prstGeom prst="homePlate">
            <a:avLst/>
          </a:prstGeom>
          <a:solidFill>
            <a:schemeClr val="bg1"/>
          </a:solidFill>
          <a:ln w="381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grpSp>
        <p:nvGrpSpPr>
          <p:cNvPr id="12" name="Grupa 11"/>
          <p:cNvGrpSpPr/>
          <p:nvPr/>
        </p:nvGrpSpPr>
        <p:grpSpPr>
          <a:xfrm>
            <a:off x="1734802" y="285011"/>
            <a:ext cx="10138616" cy="815033"/>
            <a:chOff x="1734802" y="285011"/>
            <a:chExt cx="10138616" cy="815033"/>
          </a:xfrm>
        </p:grpSpPr>
        <p:sp>
          <p:nvSpPr>
            <p:cNvPr id="75" name="TekstniOkvir 74"/>
            <p:cNvSpPr txBox="1"/>
            <p:nvPr/>
          </p:nvSpPr>
          <p:spPr>
            <a:xfrm>
              <a:off x="1734802" y="719767"/>
              <a:ext cx="977069"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err="1" smtClean="0">
                  <a:solidFill>
                    <a:sysClr val="windowText" lastClr="000000"/>
                  </a:solidFill>
                </a:rPr>
                <a:t>sPRHns</a:t>
              </a:r>
              <a:endParaRPr lang="hr-HR" dirty="0" smtClean="0">
                <a:solidFill>
                  <a:sysClr val="windowText" lastClr="000000"/>
                </a:solidFill>
              </a:endParaRPr>
            </a:p>
          </p:txBody>
        </p:sp>
        <p:sp>
          <p:nvSpPr>
            <p:cNvPr id="58" name="TekstniOkvir 57"/>
            <p:cNvSpPr txBox="1"/>
            <p:nvPr/>
          </p:nvSpPr>
          <p:spPr>
            <a:xfrm>
              <a:off x="2750337" y="719213"/>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MUP</a:t>
              </a:r>
            </a:p>
          </p:txBody>
        </p:sp>
        <p:sp>
          <p:nvSpPr>
            <p:cNvPr id="59" name="TekstniOkvir 58"/>
            <p:cNvSpPr txBox="1"/>
            <p:nvPr/>
          </p:nvSpPr>
          <p:spPr>
            <a:xfrm>
              <a:off x="3681989" y="287888"/>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MVEP</a:t>
              </a:r>
            </a:p>
          </p:txBody>
        </p:sp>
        <p:sp>
          <p:nvSpPr>
            <p:cNvPr id="103" name="TekstniOkvir 102"/>
            <p:cNvSpPr txBox="1"/>
            <p:nvPr/>
          </p:nvSpPr>
          <p:spPr>
            <a:xfrm>
              <a:off x="3679112" y="716335"/>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MFIN</a:t>
              </a:r>
            </a:p>
          </p:txBody>
        </p:sp>
        <p:sp>
          <p:nvSpPr>
            <p:cNvPr id="104" name="TekstniOkvir 103"/>
            <p:cNvSpPr txBox="1"/>
            <p:nvPr/>
          </p:nvSpPr>
          <p:spPr>
            <a:xfrm>
              <a:off x="4610766" y="285011"/>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MPRH</a:t>
              </a:r>
            </a:p>
          </p:txBody>
        </p:sp>
        <p:sp>
          <p:nvSpPr>
            <p:cNvPr id="105" name="TekstniOkvir 104"/>
            <p:cNvSpPr txBox="1"/>
            <p:nvPr/>
          </p:nvSpPr>
          <p:spPr>
            <a:xfrm>
              <a:off x="4610769" y="716336"/>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MHBR</a:t>
              </a:r>
            </a:p>
          </p:txBody>
        </p:sp>
        <p:sp>
          <p:nvSpPr>
            <p:cNvPr id="107" name="TekstniOkvir 106"/>
            <p:cNvSpPr txBox="1"/>
            <p:nvPr/>
          </p:nvSpPr>
          <p:spPr>
            <a:xfrm>
              <a:off x="5539541" y="730712"/>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MZOE</a:t>
              </a:r>
            </a:p>
          </p:txBody>
        </p:sp>
        <p:sp>
          <p:nvSpPr>
            <p:cNvPr id="108" name="TekstniOkvir 107"/>
            <p:cNvSpPr txBox="1"/>
            <p:nvPr/>
          </p:nvSpPr>
          <p:spPr>
            <a:xfrm>
              <a:off x="6471201" y="299387"/>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MZDR</a:t>
              </a:r>
            </a:p>
          </p:txBody>
        </p:sp>
        <p:sp>
          <p:nvSpPr>
            <p:cNvPr id="109" name="TekstniOkvir 108"/>
            <p:cNvSpPr txBox="1"/>
            <p:nvPr/>
          </p:nvSpPr>
          <p:spPr>
            <a:xfrm>
              <a:off x="6471196" y="730712"/>
              <a:ext cx="890005" cy="369332"/>
            </a:xfrm>
            <a:prstGeom prst="rect">
              <a:avLst/>
            </a:prstGeom>
            <a:solidFill>
              <a:schemeClr val="bg1"/>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MPS</a:t>
              </a:r>
            </a:p>
          </p:txBody>
        </p:sp>
        <p:sp>
          <p:nvSpPr>
            <p:cNvPr id="110" name="TekstniOkvir 109"/>
            <p:cNvSpPr txBox="1"/>
            <p:nvPr/>
          </p:nvSpPr>
          <p:spPr>
            <a:xfrm>
              <a:off x="8314379" y="296510"/>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NGSOS</a:t>
              </a:r>
            </a:p>
          </p:txBody>
        </p:sp>
        <p:sp>
          <p:nvSpPr>
            <p:cNvPr id="111" name="TekstniOkvir 110"/>
            <p:cNvSpPr txBox="1"/>
            <p:nvPr/>
          </p:nvSpPr>
          <p:spPr>
            <a:xfrm>
              <a:off x="8314377" y="727835"/>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GRPOL</a:t>
              </a:r>
            </a:p>
          </p:txBody>
        </p:sp>
        <p:sp>
          <p:nvSpPr>
            <p:cNvPr id="113" name="TekstniOkvir 112"/>
            <p:cNvSpPr txBox="1"/>
            <p:nvPr/>
          </p:nvSpPr>
          <p:spPr>
            <a:xfrm>
              <a:off x="5539547" y="299387"/>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MMPI</a:t>
              </a:r>
            </a:p>
          </p:txBody>
        </p:sp>
        <p:sp>
          <p:nvSpPr>
            <p:cNvPr id="117" name="TekstniOkvir 116"/>
            <p:cNvSpPr txBox="1"/>
            <p:nvPr/>
          </p:nvSpPr>
          <p:spPr>
            <a:xfrm>
              <a:off x="7382725" y="296510"/>
              <a:ext cx="890005" cy="369332"/>
            </a:xfrm>
            <a:prstGeom prst="rect">
              <a:avLst/>
            </a:prstGeom>
            <a:solidFill>
              <a:schemeClr val="bg1"/>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MGPO</a:t>
              </a:r>
            </a:p>
          </p:txBody>
        </p:sp>
        <p:sp>
          <p:nvSpPr>
            <p:cNvPr id="118" name="TekstniOkvir 117"/>
            <p:cNvSpPr txBox="1"/>
            <p:nvPr/>
          </p:nvSpPr>
          <p:spPr>
            <a:xfrm>
              <a:off x="7382727" y="727831"/>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RDUZS</a:t>
              </a:r>
            </a:p>
          </p:txBody>
        </p:sp>
        <p:sp>
          <p:nvSpPr>
            <p:cNvPr id="119" name="TekstniOkvir 118"/>
            <p:cNvSpPr txBox="1"/>
            <p:nvPr/>
          </p:nvSpPr>
          <p:spPr>
            <a:xfrm>
              <a:off x="9211524" y="296512"/>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PUVNS</a:t>
              </a:r>
            </a:p>
          </p:txBody>
        </p:sp>
        <p:sp>
          <p:nvSpPr>
            <p:cNvPr id="120" name="TekstniOkvir 119"/>
            <p:cNvSpPr txBox="1"/>
            <p:nvPr/>
          </p:nvSpPr>
          <p:spPr>
            <a:xfrm>
              <a:off x="9211522" y="727833"/>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a:solidFill>
                    <a:sysClr val="windowText" lastClr="000000"/>
                  </a:solidFill>
                </a:rPr>
                <a:t>R</a:t>
              </a:r>
              <a:r>
                <a:rPr lang="hr-HR" dirty="0" smtClean="0">
                  <a:solidFill>
                    <a:sysClr val="windowText" lastClr="000000"/>
                  </a:solidFill>
                </a:rPr>
                <a:t>SOA</a:t>
              </a:r>
            </a:p>
          </p:txBody>
        </p:sp>
        <p:sp>
          <p:nvSpPr>
            <p:cNvPr id="122" name="TekstniOkvir 121"/>
            <p:cNvSpPr txBox="1"/>
            <p:nvPr/>
          </p:nvSpPr>
          <p:spPr>
            <a:xfrm>
              <a:off x="10105793" y="293633"/>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RZSIS</a:t>
              </a:r>
            </a:p>
          </p:txBody>
        </p:sp>
        <p:sp>
          <p:nvSpPr>
            <p:cNvPr id="51" name="TekstniOkvir 50"/>
            <p:cNvSpPr txBox="1"/>
            <p:nvPr/>
          </p:nvSpPr>
          <p:spPr>
            <a:xfrm>
              <a:off x="10105796" y="724956"/>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RVSOA</a:t>
              </a:r>
            </a:p>
          </p:txBody>
        </p:sp>
        <p:sp>
          <p:nvSpPr>
            <p:cNvPr id="73" name="TekstniOkvir 72"/>
            <p:cNvSpPr txBox="1"/>
            <p:nvPr/>
          </p:nvSpPr>
          <p:spPr>
            <a:xfrm>
              <a:off x="2753202" y="290765"/>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MO</a:t>
              </a:r>
            </a:p>
          </p:txBody>
        </p:sp>
        <p:sp>
          <p:nvSpPr>
            <p:cNvPr id="44" name="TekstniOkvir 43"/>
            <p:cNvSpPr txBox="1"/>
            <p:nvPr/>
          </p:nvSpPr>
          <p:spPr>
            <a:xfrm>
              <a:off x="1752059" y="292610"/>
              <a:ext cx="977082" cy="367756"/>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b="1" dirty="0" err="1" smtClean="0">
                  <a:solidFill>
                    <a:sysClr val="windowText" lastClr="000000"/>
                  </a:solidFill>
                </a:rPr>
                <a:t>ppVRH</a:t>
              </a:r>
              <a:endParaRPr lang="hr-HR" b="1" dirty="0" smtClean="0">
                <a:solidFill>
                  <a:sysClr val="windowText" lastClr="000000"/>
                </a:solidFill>
              </a:endParaRPr>
            </a:p>
          </p:txBody>
        </p:sp>
        <p:sp>
          <p:nvSpPr>
            <p:cNvPr id="62" name="TekstniOkvir 61"/>
            <p:cNvSpPr txBox="1"/>
            <p:nvPr/>
          </p:nvSpPr>
          <p:spPr>
            <a:xfrm>
              <a:off x="10983413" y="288373"/>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GVZ</a:t>
              </a:r>
            </a:p>
          </p:txBody>
        </p:sp>
      </p:grpSp>
    </p:spTree>
    <p:extLst>
      <p:ext uri="{BB962C8B-B14F-4D97-AF65-F5344CB8AC3E}">
        <p14:creationId xmlns:p14="http://schemas.microsoft.com/office/powerpoint/2010/main" val="1690498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20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left)">
                                      <p:cBhvr>
                                        <p:cTn id="12" dur="2000"/>
                                        <p:tgtEl>
                                          <p:spTgt spid="3"/>
                                        </p:tgtEl>
                                      </p:cBhvr>
                                    </p:animEffect>
                                  </p:childTnLst>
                                </p:cTn>
                              </p:par>
                            </p:childTnLst>
                          </p:cTn>
                        </p:par>
                        <p:par>
                          <p:cTn id="13" fill="hold">
                            <p:stCondLst>
                              <p:cond delay="2000"/>
                            </p:stCondLst>
                            <p:childTnLst>
                              <p:par>
                                <p:cTn id="14" presetID="53" presetClass="entr" presetSubtype="16" fill="hold" grpId="0" nodeType="afterEffect">
                                  <p:stCondLst>
                                    <p:cond delay="0"/>
                                  </p:stCondLst>
                                  <p:childTnLst>
                                    <p:set>
                                      <p:cBhvr>
                                        <p:cTn id="15" dur="1" fill="hold">
                                          <p:stCondLst>
                                            <p:cond delay="0"/>
                                          </p:stCondLst>
                                        </p:cTn>
                                        <p:tgtEl>
                                          <p:spTgt spid="63"/>
                                        </p:tgtEl>
                                        <p:attrNameLst>
                                          <p:attrName>style.visibility</p:attrName>
                                        </p:attrNameLst>
                                      </p:cBhvr>
                                      <p:to>
                                        <p:strVal val="visible"/>
                                      </p:to>
                                    </p:set>
                                    <p:anim calcmode="lin" valueType="num">
                                      <p:cBhvr>
                                        <p:cTn id="16" dur="1000" fill="hold"/>
                                        <p:tgtEl>
                                          <p:spTgt spid="63"/>
                                        </p:tgtEl>
                                        <p:attrNameLst>
                                          <p:attrName>ppt_w</p:attrName>
                                        </p:attrNameLst>
                                      </p:cBhvr>
                                      <p:tavLst>
                                        <p:tav tm="0">
                                          <p:val>
                                            <p:fltVal val="0"/>
                                          </p:val>
                                        </p:tav>
                                        <p:tav tm="100000">
                                          <p:val>
                                            <p:strVal val="#ppt_w"/>
                                          </p:val>
                                        </p:tav>
                                      </p:tavLst>
                                    </p:anim>
                                    <p:anim calcmode="lin" valueType="num">
                                      <p:cBhvr>
                                        <p:cTn id="17" dur="1000" fill="hold"/>
                                        <p:tgtEl>
                                          <p:spTgt spid="63"/>
                                        </p:tgtEl>
                                        <p:attrNameLst>
                                          <p:attrName>ppt_h</p:attrName>
                                        </p:attrNameLst>
                                      </p:cBhvr>
                                      <p:tavLst>
                                        <p:tav tm="0">
                                          <p:val>
                                            <p:fltVal val="0"/>
                                          </p:val>
                                        </p:tav>
                                        <p:tav tm="100000">
                                          <p:val>
                                            <p:strVal val="#ppt_h"/>
                                          </p:val>
                                        </p:tav>
                                      </p:tavLst>
                                    </p:anim>
                                    <p:animEffect transition="in" filter="fade">
                                      <p:cBhvr>
                                        <p:cTn id="18" dur="1000"/>
                                        <p:tgtEl>
                                          <p:spTgt spid="63"/>
                                        </p:tgtEl>
                                      </p:cBhvr>
                                    </p:animEffect>
                                  </p:childTnLst>
                                </p:cTn>
                              </p:par>
                            </p:childTnLst>
                          </p:cTn>
                        </p:par>
                        <p:par>
                          <p:cTn id="19" fill="hold">
                            <p:stCondLst>
                              <p:cond delay="3000"/>
                            </p:stCondLst>
                            <p:childTnLst>
                              <p:par>
                                <p:cTn id="20" presetID="22" presetClass="entr" presetSubtype="4" fill="hold" nodeType="after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down)">
                                      <p:cBhvr>
                                        <p:cTn id="22" dur="20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 calcmode="lin" valueType="num">
                                      <p:cBhvr>
                                        <p:cTn id="27" dur="1000" fill="hold"/>
                                        <p:tgtEl>
                                          <p:spTgt spid="6"/>
                                        </p:tgtEl>
                                        <p:attrNameLst>
                                          <p:attrName>ppt_w</p:attrName>
                                        </p:attrNameLst>
                                      </p:cBhvr>
                                      <p:tavLst>
                                        <p:tav tm="0">
                                          <p:val>
                                            <p:fltVal val="0"/>
                                          </p:val>
                                        </p:tav>
                                        <p:tav tm="100000">
                                          <p:val>
                                            <p:strVal val="#ppt_w"/>
                                          </p:val>
                                        </p:tav>
                                      </p:tavLst>
                                    </p:anim>
                                    <p:anim calcmode="lin" valueType="num">
                                      <p:cBhvr>
                                        <p:cTn id="28" dur="1000" fill="hold"/>
                                        <p:tgtEl>
                                          <p:spTgt spid="6"/>
                                        </p:tgtEl>
                                        <p:attrNameLst>
                                          <p:attrName>ppt_h</p:attrName>
                                        </p:attrNameLst>
                                      </p:cBhvr>
                                      <p:tavLst>
                                        <p:tav tm="0">
                                          <p:val>
                                            <p:fltVal val="0"/>
                                          </p:val>
                                        </p:tav>
                                        <p:tav tm="100000">
                                          <p:val>
                                            <p:strVal val="#ppt_h"/>
                                          </p:val>
                                        </p:tav>
                                      </p:tavLst>
                                    </p:anim>
                                    <p:animEffect transition="in" filter="fade">
                                      <p:cBhvr>
                                        <p:cTn id="29" dur="1000"/>
                                        <p:tgtEl>
                                          <p:spTgt spid="6"/>
                                        </p:tgtEl>
                                      </p:cBhvr>
                                    </p:animEffect>
                                  </p:childTnLst>
                                </p:cTn>
                              </p:par>
                            </p:childTnLst>
                          </p:cTn>
                        </p:par>
                        <p:par>
                          <p:cTn id="30" fill="hold">
                            <p:stCondLst>
                              <p:cond delay="1000"/>
                            </p:stCondLst>
                            <p:childTnLst>
                              <p:par>
                                <p:cTn id="31" presetID="22" presetClass="entr" presetSubtype="4" fill="hold" grpId="0" nodeType="after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wipe(down)">
                                      <p:cBhvr>
                                        <p:cTn id="33" dur="2000"/>
                                        <p:tgtEl>
                                          <p:spTgt spid="7"/>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8" fill="hold" grpId="0" nodeType="clickEffect">
                                  <p:stCondLst>
                                    <p:cond delay="100"/>
                                  </p:stCondLst>
                                  <p:childTnLst>
                                    <p:set>
                                      <p:cBhvr>
                                        <p:cTn id="37" dur="1" fill="hold">
                                          <p:stCondLst>
                                            <p:cond delay="0"/>
                                          </p:stCondLst>
                                        </p:cTn>
                                        <p:tgtEl>
                                          <p:spTgt spid="10"/>
                                        </p:tgtEl>
                                        <p:attrNameLst>
                                          <p:attrName>style.visibility</p:attrName>
                                        </p:attrNameLst>
                                      </p:cBhvr>
                                      <p:to>
                                        <p:strVal val="visible"/>
                                      </p:to>
                                    </p:set>
                                    <p:animEffect transition="in" filter="wipe(left)">
                                      <p:cBhvr>
                                        <p:cTn id="38" dur="1000"/>
                                        <p:tgtEl>
                                          <p:spTgt spid="10"/>
                                        </p:tgtEl>
                                      </p:cBhvr>
                                    </p:animEffect>
                                  </p:childTnLst>
                                </p:cTn>
                              </p:par>
                            </p:childTnLst>
                          </p:cTn>
                        </p:par>
                        <p:par>
                          <p:cTn id="39" fill="hold">
                            <p:stCondLst>
                              <p:cond delay="1100"/>
                            </p:stCondLst>
                            <p:childTnLst>
                              <p:par>
                                <p:cTn id="40" presetID="22" presetClass="entr" presetSubtype="1" fill="hold" grpId="0" nodeType="afterEffect">
                                  <p:stCondLst>
                                    <p:cond delay="0"/>
                                  </p:stCondLst>
                                  <p:childTnLst>
                                    <p:set>
                                      <p:cBhvr>
                                        <p:cTn id="41" dur="1" fill="hold">
                                          <p:stCondLst>
                                            <p:cond delay="0"/>
                                          </p:stCondLst>
                                        </p:cTn>
                                        <p:tgtEl>
                                          <p:spTgt spid="92"/>
                                        </p:tgtEl>
                                        <p:attrNameLst>
                                          <p:attrName>style.visibility</p:attrName>
                                        </p:attrNameLst>
                                      </p:cBhvr>
                                      <p:to>
                                        <p:strVal val="visible"/>
                                      </p:to>
                                    </p:set>
                                    <p:animEffect transition="in" filter="wipe(up)">
                                      <p:cBhvr>
                                        <p:cTn id="42" dur="1000"/>
                                        <p:tgtEl>
                                          <p:spTgt spid="92"/>
                                        </p:tgtEl>
                                      </p:cBhvr>
                                    </p:animEffect>
                                  </p:childTnLst>
                                </p:cTn>
                              </p:par>
                            </p:childTnLst>
                          </p:cTn>
                        </p:par>
                        <p:par>
                          <p:cTn id="43" fill="hold">
                            <p:stCondLst>
                              <p:cond delay="2100"/>
                            </p:stCondLst>
                            <p:childTnLst>
                              <p:par>
                                <p:cTn id="44" presetID="22" presetClass="entr" presetSubtype="8" fill="hold" grpId="0" nodeType="afterEffect">
                                  <p:stCondLst>
                                    <p:cond delay="0"/>
                                  </p:stCondLst>
                                  <p:childTnLst>
                                    <p:set>
                                      <p:cBhvr>
                                        <p:cTn id="45" dur="1" fill="hold">
                                          <p:stCondLst>
                                            <p:cond delay="0"/>
                                          </p:stCondLst>
                                        </p:cTn>
                                        <p:tgtEl>
                                          <p:spTgt spid="96"/>
                                        </p:tgtEl>
                                        <p:attrNameLst>
                                          <p:attrName>style.visibility</p:attrName>
                                        </p:attrNameLst>
                                      </p:cBhvr>
                                      <p:to>
                                        <p:strVal val="visible"/>
                                      </p:to>
                                    </p:set>
                                    <p:animEffect transition="in" filter="wipe(left)">
                                      <p:cBhvr>
                                        <p:cTn id="46" dur="2000"/>
                                        <p:tgtEl>
                                          <p:spTgt spid="96"/>
                                        </p:tgtEl>
                                      </p:cBhvr>
                                    </p:animEffect>
                                  </p:childTnLst>
                                </p:cTn>
                              </p:par>
                            </p:childTnLst>
                          </p:cTn>
                        </p:par>
                        <p:par>
                          <p:cTn id="47" fill="hold">
                            <p:stCondLst>
                              <p:cond delay="4100"/>
                            </p:stCondLst>
                            <p:childTnLst>
                              <p:par>
                                <p:cTn id="48" presetID="22" presetClass="entr" presetSubtype="1" fill="hold" grpId="0" nodeType="afterEffect">
                                  <p:stCondLst>
                                    <p:cond delay="0"/>
                                  </p:stCondLst>
                                  <p:childTnLst>
                                    <p:set>
                                      <p:cBhvr>
                                        <p:cTn id="49" dur="1" fill="hold">
                                          <p:stCondLst>
                                            <p:cond delay="0"/>
                                          </p:stCondLst>
                                        </p:cTn>
                                        <p:tgtEl>
                                          <p:spTgt spid="93"/>
                                        </p:tgtEl>
                                        <p:attrNameLst>
                                          <p:attrName>style.visibility</p:attrName>
                                        </p:attrNameLst>
                                      </p:cBhvr>
                                      <p:to>
                                        <p:strVal val="visible"/>
                                      </p:to>
                                    </p:set>
                                    <p:animEffect transition="in" filter="wipe(up)">
                                      <p:cBhvr>
                                        <p:cTn id="50" dur="3000"/>
                                        <p:tgtEl>
                                          <p:spTgt spid="93"/>
                                        </p:tgtEl>
                                      </p:cBhvr>
                                    </p:animEffect>
                                  </p:childTnLst>
                                </p:cTn>
                              </p:par>
                            </p:childTnLst>
                          </p:cTn>
                        </p:par>
                        <p:par>
                          <p:cTn id="51" fill="hold">
                            <p:stCondLst>
                              <p:cond delay="7100"/>
                            </p:stCondLst>
                            <p:childTnLst>
                              <p:par>
                                <p:cTn id="52" presetID="2" presetClass="entr" presetSubtype="4" fill="hold" nodeType="afterEffect">
                                  <p:stCondLst>
                                    <p:cond delay="0"/>
                                  </p:stCondLst>
                                  <p:childTnLst>
                                    <p:set>
                                      <p:cBhvr>
                                        <p:cTn id="53" dur="1" fill="hold">
                                          <p:stCondLst>
                                            <p:cond delay="0"/>
                                          </p:stCondLst>
                                        </p:cTn>
                                        <p:tgtEl>
                                          <p:spTgt spid="93">
                                            <p:txEl>
                                              <p:pRg st="0" end="0"/>
                                            </p:txEl>
                                          </p:spTgt>
                                        </p:tgtEl>
                                        <p:attrNameLst>
                                          <p:attrName>style.visibility</p:attrName>
                                        </p:attrNameLst>
                                      </p:cBhvr>
                                      <p:to>
                                        <p:strVal val="visible"/>
                                      </p:to>
                                    </p:set>
                                    <p:anim calcmode="lin" valueType="num">
                                      <p:cBhvr additive="base">
                                        <p:cTn id="54" dur="1000" fill="hold"/>
                                        <p:tgtEl>
                                          <p:spTgt spid="93">
                                            <p:txEl>
                                              <p:pRg st="0" end="0"/>
                                            </p:txEl>
                                          </p:spTgt>
                                        </p:tgtEl>
                                        <p:attrNameLst>
                                          <p:attrName>ppt_x</p:attrName>
                                        </p:attrNameLst>
                                      </p:cBhvr>
                                      <p:tavLst>
                                        <p:tav tm="0">
                                          <p:val>
                                            <p:strVal val="#ppt_x"/>
                                          </p:val>
                                        </p:tav>
                                        <p:tav tm="100000">
                                          <p:val>
                                            <p:strVal val="#ppt_x"/>
                                          </p:val>
                                        </p:tav>
                                      </p:tavLst>
                                    </p:anim>
                                    <p:anim calcmode="lin" valueType="num">
                                      <p:cBhvr additive="base">
                                        <p:cTn id="55" dur="1000" fill="hold"/>
                                        <p:tgtEl>
                                          <p:spTgt spid="93">
                                            <p:txEl>
                                              <p:pRg st="0" end="0"/>
                                            </p:txEl>
                                          </p:spTgt>
                                        </p:tgtEl>
                                        <p:attrNameLst>
                                          <p:attrName>ppt_y</p:attrName>
                                        </p:attrNameLst>
                                      </p:cBhvr>
                                      <p:tavLst>
                                        <p:tav tm="0">
                                          <p:val>
                                            <p:strVal val="1+#ppt_h/2"/>
                                          </p:val>
                                        </p:tav>
                                        <p:tav tm="100000">
                                          <p:val>
                                            <p:strVal val="#ppt_y"/>
                                          </p:val>
                                        </p:tav>
                                      </p:tavLst>
                                    </p:anim>
                                  </p:childTnLst>
                                </p:cTn>
                              </p:par>
                            </p:childTnLst>
                          </p:cTn>
                        </p:par>
                        <p:par>
                          <p:cTn id="56" fill="hold">
                            <p:stCondLst>
                              <p:cond delay="8100"/>
                            </p:stCondLst>
                            <p:childTnLst>
                              <p:par>
                                <p:cTn id="57" presetID="2" presetClass="entr" presetSubtype="4" fill="hold" nodeType="afterEffect">
                                  <p:stCondLst>
                                    <p:cond delay="0"/>
                                  </p:stCondLst>
                                  <p:childTnLst>
                                    <p:set>
                                      <p:cBhvr>
                                        <p:cTn id="58" dur="1" fill="hold">
                                          <p:stCondLst>
                                            <p:cond delay="0"/>
                                          </p:stCondLst>
                                        </p:cTn>
                                        <p:tgtEl>
                                          <p:spTgt spid="93">
                                            <p:txEl>
                                              <p:pRg st="1" end="1"/>
                                            </p:txEl>
                                          </p:spTgt>
                                        </p:tgtEl>
                                        <p:attrNameLst>
                                          <p:attrName>style.visibility</p:attrName>
                                        </p:attrNameLst>
                                      </p:cBhvr>
                                      <p:to>
                                        <p:strVal val="visible"/>
                                      </p:to>
                                    </p:set>
                                    <p:anim calcmode="lin" valueType="num">
                                      <p:cBhvr additive="base">
                                        <p:cTn id="59" dur="1000" fill="hold"/>
                                        <p:tgtEl>
                                          <p:spTgt spid="93">
                                            <p:txEl>
                                              <p:pRg st="1" end="1"/>
                                            </p:txEl>
                                          </p:spTgt>
                                        </p:tgtEl>
                                        <p:attrNameLst>
                                          <p:attrName>ppt_x</p:attrName>
                                        </p:attrNameLst>
                                      </p:cBhvr>
                                      <p:tavLst>
                                        <p:tav tm="0">
                                          <p:val>
                                            <p:strVal val="#ppt_x"/>
                                          </p:val>
                                        </p:tav>
                                        <p:tav tm="100000">
                                          <p:val>
                                            <p:strVal val="#ppt_x"/>
                                          </p:val>
                                        </p:tav>
                                      </p:tavLst>
                                    </p:anim>
                                    <p:anim calcmode="lin" valueType="num">
                                      <p:cBhvr additive="base">
                                        <p:cTn id="60" dur="1000" fill="hold"/>
                                        <p:tgtEl>
                                          <p:spTgt spid="93">
                                            <p:txEl>
                                              <p:pRg st="1" end="1"/>
                                            </p:txEl>
                                          </p:spTgt>
                                        </p:tgtEl>
                                        <p:attrNameLst>
                                          <p:attrName>ppt_y</p:attrName>
                                        </p:attrNameLst>
                                      </p:cBhvr>
                                      <p:tavLst>
                                        <p:tav tm="0">
                                          <p:val>
                                            <p:strVal val="1+#ppt_h/2"/>
                                          </p:val>
                                        </p:tav>
                                        <p:tav tm="100000">
                                          <p:val>
                                            <p:strVal val="#ppt_y"/>
                                          </p:val>
                                        </p:tav>
                                      </p:tavLst>
                                    </p:anim>
                                  </p:childTnLst>
                                </p:cTn>
                              </p:par>
                            </p:childTnLst>
                          </p:cTn>
                        </p:par>
                        <p:par>
                          <p:cTn id="61" fill="hold">
                            <p:stCondLst>
                              <p:cond delay="9100"/>
                            </p:stCondLst>
                            <p:childTnLst>
                              <p:par>
                                <p:cTn id="62" presetID="2" presetClass="entr" presetSubtype="4" fill="hold" nodeType="afterEffect">
                                  <p:stCondLst>
                                    <p:cond delay="0"/>
                                  </p:stCondLst>
                                  <p:childTnLst>
                                    <p:set>
                                      <p:cBhvr>
                                        <p:cTn id="63" dur="1" fill="hold">
                                          <p:stCondLst>
                                            <p:cond delay="0"/>
                                          </p:stCondLst>
                                        </p:cTn>
                                        <p:tgtEl>
                                          <p:spTgt spid="93">
                                            <p:txEl>
                                              <p:pRg st="2" end="2"/>
                                            </p:txEl>
                                          </p:spTgt>
                                        </p:tgtEl>
                                        <p:attrNameLst>
                                          <p:attrName>style.visibility</p:attrName>
                                        </p:attrNameLst>
                                      </p:cBhvr>
                                      <p:to>
                                        <p:strVal val="visible"/>
                                      </p:to>
                                    </p:set>
                                    <p:anim calcmode="lin" valueType="num">
                                      <p:cBhvr additive="base">
                                        <p:cTn id="64" dur="1000" fill="hold"/>
                                        <p:tgtEl>
                                          <p:spTgt spid="93">
                                            <p:txEl>
                                              <p:pRg st="2" end="2"/>
                                            </p:txEl>
                                          </p:spTgt>
                                        </p:tgtEl>
                                        <p:attrNameLst>
                                          <p:attrName>ppt_x</p:attrName>
                                        </p:attrNameLst>
                                      </p:cBhvr>
                                      <p:tavLst>
                                        <p:tav tm="0">
                                          <p:val>
                                            <p:strVal val="#ppt_x"/>
                                          </p:val>
                                        </p:tav>
                                        <p:tav tm="100000">
                                          <p:val>
                                            <p:strVal val="#ppt_x"/>
                                          </p:val>
                                        </p:tav>
                                      </p:tavLst>
                                    </p:anim>
                                    <p:anim calcmode="lin" valueType="num">
                                      <p:cBhvr additive="base">
                                        <p:cTn id="65" dur="1000" fill="hold"/>
                                        <p:tgtEl>
                                          <p:spTgt spid="93">
                                            <p:txEl>
                                              <p:pRg st="2" end="2"/>
                                            </p:txEl>
                                          </p:spTgt>
                                        </p:tgtEl>
                                        <p:attrNameLst>
                                          <p:attrName>ppt_y</p:attrName>
                                        </p:attrNameLst>
                                      </p:cBhvr>
                                      <p:tavLst>
                                        <p:tav tm="0">
                                          <p:val>
                                            <p:strVal val="1+#ppt_h/2"/>
                                          </p:val>
                                        </p:tav>
                                        <p:tav tm="100000">
                                          <p:val>
                                            <p:strVal val="#ppt_y"/>
                                          </p:val>
                                        </p:tav>
                                      </p:tavLst>
                                    </p:anim>
                                  </p:childTnLst>
                                </p:cTn>
                              </p:par>
                            </p:childTnLst>
                          </p:cTn>
                        </p:par>
                        <p:par>
                          <p:cTn id="66" fill="hold">
                            <p:stCondLst>
                              <p:cond delay="10100"/>
                            </p:stCondLst>
                            <p:childTnLst>
                              <p:par>
                                <p:cTn id="67" presetID="2" presetClass="entr" presetSubtype="4" fill="hold" nodeType="afterEffect">
                                  <p:stCondLst>
                                    <p:cond delay="0"/>
                                  </p:stCondLst>
                                  <p:childTnLst>
                                    <p:set>
                                      <p:cBhvr>
                                        <p:cTn id="68" dur="1" fill="hold">
                                          <p:stCondLst>
                                            <p:cond delay="0"/>
                                          </p:stCondLst>
                                        </p:cTn>
                                        <p:tgtEl>
                                          <p:spTgt spid="93">
                                            <p:txEl>
                                              <p:pRg st="3" end="3"/>
                                            </p:txEl>
                                          </p:spTgt>
                                        </p:tgtEl>
                                        <p:attrNameLst>
                                          <p:attrName>style.visibility</p:attrName>
                                        </p:attrNameLst>
                                      </p:cBhvr>
                                      <p:to>
                                        <p:strVal val="visible"/>
                                      </p:to>
                                    </p:set>
                                    <p:anim calcmode="lin" valueType="num">
                                      <p:cBhvr additive="base">
                                        <p:cTn id="69" dur="1000" fill="hold"/>
                                        <p:tgtEl>
                                          <p:spTgt spid="93">
                                            <p:txEl>
                                              <p:pRg st="3" end="3"/>
                                            </p:txEl>
                                          </p:spTgt>
                                        </p:tgtEl>
                                        <p:attrNameLst>
                                          <p:attrName>ppt_x</p:attrName>
                                        </p:attrNameLst>
                                      </p:cBhvr>
                                      <p:tavLst>
                                        <p:tav tm="0">
                                          <p:val>
                                            <p:strVal val="#ppt_x"/>
                                          </p:val>
                                        </p:tav>
                                        <p:tav tm="100000">
                                          <p:val>
                                            <p:strVal val="#ppt_x"/>
                                          </p:val>
                                        </p:tav>
                                      </p:tavLst>
                                    </p:anim>
                                    <p:anim calcmode="lin" valueType="num">
                                      <p:cBhvr additive="base">
                                        <p:cTn id="70" dur="1000" fill="hold"/>
                                        <p:tgtEl>
                                          <p:spTgt spid="93">
                                            <p:txEl>
                                              <p:pRg st="3" end="3"/>
                                            </p:txEl>
                                          </p:spTgt>
                                        </p:tgtEl>
                                        <p:attrNameLst>
                                          <p:attrName>ppt_y</p:attrName>
                                        </p:attrNameLst>
                                      </p:cBhvr>
                                      <p:tavLst>
                                        <p:tav tm="0">
                                          <p:val>
                                            <p:strVal val="1+#ppt_h/2"/>
                                          </p:val>
                                        </p:tav>
                                        <p:tav tm="100000">
                                          <p:val>
                                            <p:strVal val="#ppt_y"/>
                                          </p:val>
                                        </p:tav>
                                      </p:tavLst>
                                    </p:anim>
                                  </p:childTnLst>
                                </p:cTn>
                              </p:par>
                            </p:childTnLst>
                          </p:cTn>
                        </p:par>
                        <p:par>
                          <p:cTn id="71" fill="hold">
                            <p:stCondLst>
                              <p:cond delay="11100"/>
                            </p:stCondLst>
                            <p:childTnLst>
                              <p:par>
                                <p:cTn id="72" presetID="2" presetClass="entr" presetSubtype="4" fill="hold" nodeType="afterEffect">
                                  <p:stCondLst>
                                    <p:cond delay="0"/>
                                  </p:stCondLst>
                                  <p:childTnLst>
                                    <p:set>
                                      <p:cBhvr>
                                        <p:cTn id="73" dur="1" fill="hold">
                                          <p:stCondLst>
                                            <p:cond delay="0"/>
                                          </p:stCondLst>
                                        </p:cTn>
                                        <p:tgtEl>
                                          <p:spTgt spid="93">
                                            <p:txEl>
                                              <p:pRg st="4" end="4"/>
                                            </p:txEl>
                                          </p:spTgt>
                                        </p:tgtEl>
                                        <p:attrNameLst>
                                          <p:attrName>style.visibility</p:attrName>
                                        </p:attrNameLst>
                                      </p:cBhvr>
                                      <p:to>
                                        <p:strVal val="visible"/>
                                      </p:to>
                                    </p:set>
                                    <p:anim calcmode="lin" valueType="num">
                                      <p:cBhvr additive="base">
                                        <p:cTn id="74" dur="1000" fill="hold"/>
                                        <p:tgtEl>
                                          <p:spTgt spid="93">
                                            <p:txEl>
                                              <p:pRg st="4" end="4"/>
                                            </p:txEl>
                                          </p:spTgt>
                                        </p:tgtEl>
                                        <p:attrNameLst>
                                          <p:attrName>ppt_x</p:attrName>
                                        </p:attrNameLst>
                                      </p:cBhvr>
                                      <p:tavLst>
                                        <p:tav tm="0">
                                          <p:val>
                                            <p:strVal val="#ppt_x"/>
                                          </p:val>
                                        </p:tav>
                                        <p:tav tm="100000">
                                          <p:val>
                                            <p:strVal val="#ppt_x"/>
                                          </p:val>
                                        </p:tav>
                                      </p:tavLst>
                                    </p:anim>
                                    <p:anim calcmode="lin" valueType="num">
                                      <p:cBhvr additive="base">
                                        <p:cTn id="75" dur="1000" fill="hold"/>
                                        <p:tgtEl>
                                          <p:spTgt spid="93">
                                            <p:txEl>
                                              <p:pRg st="4" end="4"/>
                                            </p:txEl>
                                          </p:spTgt>
                                        </p:tgtEl>
                                        <p:attrNameLst>
                                          <p:attrName>ppt_y</p:attrName>
                                        </p:attrNameLst>
                                      </p:cBhvr>
                                      <p:tavLst>
                                        <p:tav tm="0">
                                          <p:val>
                                            <p:strVal val="1+#ppt_h/2"/>
                                          </p:val>
                                        </p:tav>
                                        <p:tav tm="100000">
                                          <p:val>
                                            <p:strVal val="#ppt_y"/>
                                          </p:val>
                                        </p:tav>
                                      </p:tavLst>
                                    </p:anim>
                                  </p:childTnLst>
                                </p:cTn>
                              </p:par>
                            </p:childTnLst>
                          </p:cTn>
                        </p:par>
                        <p:par>
                          <p:cTn id="76" fill="hold">
                            <p:stCondLst>
                              <p:cond delay="12100"/>
                            </p:stCondLst>
                            <p:childTnLst>
                              <p:par>
                                <p:cTn id="77" presetID="2" presetClass="entr" presetSubtype="4" fill="hold" nodeType="afterEffect">
                                  <p:stCondLst>
                                    <p:cond delay="0"/>
                                  </p:stCondLst>
                                  <p:childTnLst>
                                    <p:set>
                                      <p:cBhvr>
                                        <p:cTn id="78" dur="1" fill="hold">
                                          <p:stCondLst>
                                            <p:cond delay="0"/>
                                          </p:stCondLst>
                                        </p:cTn>
                                        <p:tgtEl>
                                          <p:spTgt spid="4"/>
                                        </p:tgtEl>
                                        <p:attrNameLst>
                                          <p:attrName>style.visibility</p:attrName>
                                        </p:attrNameLst>
                                      </p:cBhvr>
                                      <p:to>
                                        <p:strVal val="visible"/>
                                      </p:to>
                                    </p:set>
                                    <p:anim calcmode="lin" valueType="num">
                                      <p:cBhvr additive="base">
                                        <p:cTn id="79" dur="1500" fill="hold"/>
                                        <p:tgtEl>
                                          <p:spTgt spid="4"/>
                                        </p:tgtEl>
                                        <p:attrNameLst>
                                          <p:attrName>ppt_x</p:attrName>
                                        </p:attrNameLst>
                                      </p:cBhvr>
                                      <p:tavLst>
                                        <p:tav tm="0">
                                          <p:val>
                                            <p:strVal val="#ppt_x"/>
                                          </p:val>
                                        </p:tav>
                                        <p:tav tm="100000">
                                          <p:val>
                                            <p:strVal val="#ppt_x"/>
                                          </p:val>
                                        </p:tav>
                                      </p:tavLst>
                                    </p:anim>
                                    <p:anim calcmode="lin" valueType="num">
                                      <p:cBhvr additive="base">
                                        <p:cTn id="80" dur="1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3" grpId="0" animBg="1"/>
      <p:bldP spid="92" grpId="0" animBg="1"/>
      <p:bldP spid="93" grpId="0" animBg="1"/>
      <p:bldP spid="96" grpId="0" animBg="1"/>
      <p:bldP spid="6" grpId="0" animBg="1"/>
      <p:bldP spid="10" grpId="0" animBg="1"/>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utnik 1"/>
          <p:cNvSpPr/>
          <p:nvPr/>
        </p:nvSpPr>
        <p:spPr>
          <a:xfrm>
            <a:off x="126102" y="180826"/>
            <a:ext cx="2948157" cy="6495393"/>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66" name="Pravokutnik 65"/>
          <p:cNvSpPr/>
          <p:nvPr/>
        </p:nvSpPr>
        <p:spPr>
          <a:xfrm>
            <a:off x="3146354" y="183927"/>
            <a:ext cx="2858818" cy="6495393"/>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67" name="Pravokutnik 66"/>
          <p:cNvSpPr/>
          <p:nvPr/>
        </p:nvSpPr>
        <p:spPr>
          <a:xfrm>
            <a:off x="6142279" y="194433"/>
            <a:ext cx="2942907" cy="6495393"/>
          </a:xfrm>
          <a:prstGeom prst="rect">
            <a:avLst/>
          </a:prstGeom>
          <a:solidFill>
            <a:srgbClr val="FF99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dirty="0"/>
          </a:p>
        </p:txBody>
      </p:sp>
      <p:sp>
        <p:nvSpPr>
          <p:cNvPr id="68" name="Pravokutnik 67"/>
          <p:cNvSpPr/>
          <p:nvPr/>
        </p:nvSpPr>
        <p:spPr>
          <a:xfrm>
            <a:off x="9101944" y="194433"/>
            <a:ext cx="2942907" cy="6495393"/>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63" name="Elipsa 62"/>
          <p:cNvSpPr/>
          <p:nvPr/>
        </p:nvSpPr>
        <p:spPr>
          <a:xfrm>
            <a:off x="5612135" y="478212"/>
            <a:ext cx="878824" cy="6227379"/>
          </a:xfrm>
          <a:prstGeom prst="ellipse">
            <a:avLst/>
          </a:prstGeom>
          <a:gradFill flip="none" rotWithShape="1">
            <a:gsLst>
              <a:gs pos="23000">
                <a:srgbClr val="FFF200"/>
              </a:gs>
              <a:gs pos="45000">
                <a:srgbClr val="FF7A00"/>
              </a:gs>
              <a:gs pos="70000">
                <a:srgbClr val="FF0300"/>
              </a:gs>
              <a:gs pos="100000">
                <a:srgbClr val="4D0808"/>
              </a:gs>
            </a:gsLst>
            <a:lin ang="0" scaled="1"/>
            <a:tileRect/>
          </a:gradFill>
          <a:ln w="28575">
            <a:noFill/>
          </a:ln>
        </p:spPr>
        <p:style>
          <a:lnRef idx="1">
            <a:schemeClr val="accent1"/>
          </a:lnRef>
          <a:fillRef idx="3">
            <a:schemeClr val="accent1"/>
          </a:fillRef>
          <a:effectRef idx="2">
            <a:schemeClr val="accent1"/>
          </a:effectRef>
          <a:fontRef idx="minor">
            <a:schemeClr val="lt1"/>
          </a:fontRef>
        </p:style>
        <p:txBody>
          <a:bodyPr rtlCol="0" anchor="ctr"/>
          <a:lstStyle/>
          <a:p>
            <a:pPr algn="r"/>
            <a:endParaRPr lang="hr-HR" sz="2000" b="1" dirty="0" smtClean="0">
              <a:solidFill>
                <a:schemeClr val="bg1"/>
              </a:solidFill>
              <a:latin typeface="Arial Black" pitchFamily="34" charset="0"/>
            </a:endParaRPr>
          </a:p>
          <a:p>
            <a:pPr algn="r"/>
            <a:endParaRPr lang="hr-HR" sz="2000" b="1" dirty="0">
              <a:solidFill>
                <a:schemeClr val="bg1"/>
              </a:solidFill>
              <a:latin typeface="Arial Black" pitchFamily="34" charset="0"/>
            </a:endParaRPr>
          </a:p>
          <a:p>
            <a:pPr algn="r"/>
            <a:endParaRPr lang="hr-HR" sz="2000" b="1" dirty="0" smtClean="0">
              <a:solidFill>
                <a:schemeClr val="bg1"/>
              </a:solidFill>
              <a:latin typeface="Arial Black" pitchFamily="34" charset="0"/>
            </a:endParaRPr>
          </a:p>
          <a:p>
            <a:pPr algn="r"/>
            <a:endParaRPr lang="hr-HR" sz="2000" b="1" dirty="0">
              <a:solidFill>
                <a:schemeClr val="bg1"/>
              </a:solidFill>
              <a:latin typeface="Arial Black" pitchFamily="34" charset="0"/>
            </a:endParaRPr>
          </a:p>
          <a:p>
            <a:pPr algn="r"/>
            <a:endParaRPr lang="hr-HR" sz="2000" b="1" dirty="0" smtClean="0">
              <a:solidFill>
                <a:schemeClr val="bg1"/>
              </a:solidFill>
              <a:latin typeface="Arial Black" pitchFamily="34" charset="0"/>
            </a:endParaRPr>
          </a:p>
          <a:p>
            <a:pPr algn="r"/>
            <a:endParaRPr lang="hr-HR" sz="2000" b="1" dirty="0">
              <a:solidFill>
                <a:schemeClr val="bg1"/>
              </a:solidFill>
              <a:latin typeface="Arial Black" pitchFamily="34" charset="0"/>
            </a:endParaRPr>
          </a:p>
          <a:p>
            <a:pPr algn="r"/>
            <a:endParaRPr lang="hr-HR" sz="2000" b="1" dirty="0" smtClean="0">
              <a:solidFill>
                <a:schemeClr val="bg1"/>
              </a:solidFill>
              <a:latin typeface="Arial Black" pitchFamily="34" charset="0"/>
            </a:endParaRPr>
          </a:p>
          <a:p>
            <a:pPr algn="r"/>
            <a:r>
              <a:rPr lang="hr-HR" sz="2000" b="1" dirty="0" smtClean="0">
                <a:solidFill>
                  <a:schemeClr val="bg1"/>
                </a:solidFill>
                <a:latin typeface="Arial Black" pitchFamily="34" charset="0"/>
              </a:rPr>
              <a:t>P</a:t>
            </a:r>
          </a:p>
          <a:p>
            <a:pPr algn="r"/>
            <a:endParaRPr lang="hr-HR" sz="2000" b="1" dirty="0">
              <a:solidFill>
                <a:schemeClr val="bg1"/>
              </a:solidFill>
              <a:latin typeface="Arial Black" pitchFamily="34" charset="0"/>
            </a:endParaRPr>
          </a:p>
          <a:p>
            <a:pPr algn="r"/>
            <a:r>
              <a:rPr lang="hr-HR" sz="2000" b="1" dirty="0" smtClean="0">
                <a:solidFill>
                  <a:schemeClr val="bg1"/>
                </a:solidFill>
                <a:latin typeface="Arial Black" pitchFamily="34" charset="0"/>
              </a:rPr>
              <a:t>O</a:t>
            </a:r>
          </a:p>
          <a:p>
            <a:pPr algn="r"/>
            <a:endParaRPr lang="hr-HR" sz="2000" b="1" dirty="0">
              <a:solidFill>
                <a:schemeClr val="bg1"/>
              </a:solidFill>
              <a:latin typeface="Arial Black" pitchFamily="34" charset="0"/>
            </a:endParaRPr>
          </a:p>
          <a:p>
            <a:pPr algn="r"/>
            <a:r>
              <a:rPr lang="hr-HR" sz="2000" b="1" dirty="0" smtClean="0">
                <a:solidFill>
                  <a:schemeClr val="bg1"/>
                </a:solidFill>
                <a:latin typeface="Arial Black" pitchFamily="34" charset="0"/>
              </a:rPr>
              <a:t>P</a:t>
            </a:r>
          </a:p>
          <a:p>
            <a:pPr algn="r"/>
            <a:endParaRPr lang="hr-HR" sz="2000" b="1" dirty="0">
              <a:solidFill>
                <a:schemeClr val="bg1"/>
              </a:solidFill>
              <a:latin typeface="Arial Black" pitchFamily="34" charset="0"/>
            </a:endParaRPr>
          </a:p>
          <a:p>
            <a:pPr algn="r"/>
            <a:r>
              <a:rPr lang="hr-HR" sz="2000" b="1" dirty="0" smtClean="0">
                <a:solidFill>
                  <a:schemeClr val="bg1"/>
                </a:solidFill>
                <a:latin typeface="Arial Black" pitchFamily="34" charset="0"/>
              </a:rPr>
              <a:t>L</a:t>
            </a:r>
          </a:p>
          <a:p>
            <a:pPr algn="r"/>
            <a:endParaRPr lang="hr-HR" sz="2000" b="1" dirty="0">
              <a:solidFill>
                <a:schemeClr val="bg1"/>
              </a:solidFill>
              <a:latin typeface="Arial Black" pitchFamily="34" charset="0"/>
            </a:endParaRPr>
          </a:p>
          <a:p>
            <a:pPr algn="r"/>
            <a:r>
              <a:rPr lang="hr-HR" sz="2000" b="1" dirty="0" smtClean="0">
                <a:solidFill>
                  <a:schemeClr val="bg1"/>
                </a:solidFill>
                <a:latin typeface="Arial Black" pitchFamily="34" charset="0"/>
              </a:rPr>
              <a:t>A</a:t>
            </a:r>
          </a:p>
          <a:p>
            <a:pPr algn="r"/>
            <a:endParaRPr lang="hr-HR" sz="2000" b="1" dirty="0">
              <a:solidFill>
                <a:schemeClr val="bg1"/>
              </a:solidFill>
              <a:latin typeface="Arial Black" pitchFamily="34" charset="0"/>
            </a:endParaRPr>
          </a:p>
          <a:p>
            <a:pPr algn="r"/>
            <a:r>
              <a:rPr lang="hr-HR" sz="2000" b="1" dirty="0" smtClean="0">
                <a:solidFill>
                  <a:schemeClr val="bg1"/>
                </a:solidFill>
                <a:latin typeface="Arial Black" pitchFamily="34" charset="0"/>
              </a:rPr>
              <a:t>V</a:t>
            </a:r>
          </a:p>
          <a:p>
            <a:pPr algn="r"/>
            <a:endParaRPr lang="hr-HR" sz="2000" b="1" dirty="0">
              <a:solidFill>
                <a:schemeClr val="bg1"/>
              </a:solidFill>
              <a:latin typeface="Arial Black" pitchFamily="34" charset="0"/>
            </a:endParaRPr>
          </a:p>
          <a:p>
            <a:pPr algn="r"/>
            <a:r>
              <a:rPr lang="hr-HR" sz="2000" b="1" dirty="0" smtClean="0">
                <a:solidFill>
                  <a:schemeClr val="bg1"/>
                </a:solidFill>
                <a:latin typeface="Arial Black" pitchFamily="34" charset="0"/>
              </a:rPr>
              <a:t>A</a:t>
            </a:r>
          </a:p>
          <a:p>
            <a:pPr algn="r"/>
            <a:endParaRPr lang="hr-HR" sz="2000" b="1" dirty="0">
              <a:solidFill>
                <a:schemeClr val="bg1"/>
              </a:solidFill>
              <a:latin typeface="Arial Black" pitchFamily="34" charset="0"/>
            </a:endParaRPr>
          </a:p>
          <a:p>
            <a:pPr algn="r"/>
            <a:endParaRPr lang="hr-HR" sz="2000" b="1" dirty="0" smtClean="0">
              <a:solidFill>
                <a:schemeClr val="bg1"/>
              </a:solidFill>
              <a:latin typeface="Arial Black" pitchFamily="34" charset="0"/>
            </a:endParaRPr>
          </a:p>
          <a:p>
            <a:pPr algn="r"/>
            <a:endParaRPr lang="hr-HR" sz="2400" b="1" dirty="0">
              <a:solidFill>
                <a:schemeClr val="bg1"/>
              </a:solidFill>
              <a:latin typeface="Arial Black" pitchFamily="34" charset="0"/>
            </a:endParaRPr>
          </a:p>
        </p:txBody>
      </p:sp>
      <p:sp>
        <p:nvSpPr>
          <p:cNvPr id="94" name="TekstniOkvir 93"/>
          <p:cNvSpPr txBox="1"/>
          <p:nvPr/>
        </p:nvSpPr>
        <p:spPr>
          <a:xfrm>
            <a:off x="4593016" y="5297266"/>
            <a:ext cx="67632" cy="307777"/>
          </a:xfrm>
          <a:prstGeom prst="rect">
            <a:avLst/>
          </a:prstGeom>
          <a:noFill/>
        </p:spPr>
        <p:txBody>
          <a:bodyPr wrap="square" rtlCol="0">
            <a:spAutoFit/>
          </a:bodyPr>
          <a:lstStyle/>
          <a:p>
            <a:endParaRPr lang="hr-HR" sz="1400" dirty="0"/>
          </a:p>
        </p:txBody>
      </p:sp>
      <p:sp>
        <p:nvSpPr>
          <p:cNvPr id="45" name="TekstniOkvir 44"/>
          <p:cNvSpPr txBox="1"/>
          <p:nvPr/>
        </p:nvSpPr>
        <p:spPr>
          <a:xfrm>
            <a:off x="3788300" y="1336169"/>
            <a:ext cx="1039609" cy="400110"/>
          </a:xfrm>
          <a:prstGeom prst="rect">
            <a:avLst/>
          </a:prstGeom>
          <a:solidFill>
            <a:srgbClr val="FF0000"/>
          </a:solidFill>
          <a:ln w="28575">
            <a:solidFill>
              <a:srgbClr val="0059A9"/>
            </a:solidFill>
          </a:ln>
        </p:spPr>
        <p:txBody>
          <a:bodyPr wrap="square" rtlCol="0">
            <a:spAutoFit/>
          </a:bodyPr>
          <a:lstStyle/>
          <a:p>
            <a:pPr algn="ctr"/>
            <a:r>
              <a:rPr lang="hr-HR" sz="2000" b="1" dirty="0" smtClean="0">
                <a:solidFill>
                  <a:schemeClr val="bg1"/>
                </a:solidFill>
              </a:rPr>
              <a:t>SCZ VSŽ</a:t>
            </a:r>
          </a:p>
        </p:txBody>
      </p:sp>
      <p:sp>
        <p:nvSpPr>
          <p:cNvPr id="46" name="TekstniOkvir 45"/>
          <p:cNvSpPr txBox="1"/>
          <p:nvPr/>
        </p:nvSpPr>
        <p:spPr>
          <a:xfrm>
            <a:off x="4303012" y="1833627"/>
            <a:ext cx="1039609" cy="338554"/>
          </a:xfrm>
          <a:prstGeom prst="rect">
            <a:avLst/>
          </a:prstGeom>
          <a:solidFill>
            <a:srgbClr val="FF0000"/>
          </a:solidFill>
          <a:ln w="28575">
            <a:solidFill>
              <a:srgbClr val="0059A9"/>
            </a:solidFill>
          </a:ln>
        </p:spPr>
        <p:txBody>
          <a:bodyPr wrap="square" rtlCol="0">
            <a:spAutoFit/>
          </a:bodyPr>
          <a:lstStyle/>
          <a:p>
            <a:pPr algn="ctr"/>
            <a:r>
              <a:rPr lang="hr-HR" sz="1600" b="1" dirty="0" smtClean="0">
                <a:solidFill>
                  <a:schemeClr val="bg1"/>
                </a:solidFill>
              </a:rPr>
              <a:t>DIP CZ OS</a:t>
            </a:r>
          </a:p>
        </p:txBody>
      </p:sp>
      <p:sp>
        <p:nvSpPr>
          <p:cNvPr id="53" name="TekstniOkvir 52"/>
          <p:cNvSpPr txBox="1"/>
          <p:nvPr/>
        </p:nvSpPr>
        <p:spPr>
          <a:xfrm>
            <a:off x="953084" y="2279328"/>
            <a:ext cx="1039609" cy="338554"/>
          </a:xfrm>
          <a:prstGeom prst="rect">
            <a:avLst/>
          </a:prstGeom>
          <a:solidFill>
            <a:srgbClr val="FFFF00"/>
          </a:solidFill>
          <a:ln w="28575">
            <a:solidFill>
              <a:srgbClr val="0059A9"/>
            </a:solidFill>
          </a:ln>
        </p:spPr>
        <p:txBody>
          <a:bodyPr wrap="square" rtlCol="0">
            <a:spAutoFit/>
          </a:bodyPr>
          <a:lstStyle/>
          <a:p>
            <a:pPr algn="ctr"/>
            <a:r>
              <a:rPr lang="hr-HR" sz="1600" b="1" dirty="0" smtClean="0"/>
              <a:t>DIP CZ ZG</a:t>
            </a:r>
          </a:p>
        </p:txBody>
      </p:sp>
      <p:sp>
        <p:nvSpPr>
          <p:cNvPr id="64" name="TekstniOkvir 63"/>
          <p:cNvSpPr txBox="1"/>
          <p:nvPr/>
        </p:nvSpPr>
        <p:spPr>
          <a:xfrm>
            <a:off x="2957291" y="1816376"/>
            <a:ext cx="1039609" cy="400110"/>
          </a:xfrm>
          <a:prstGeom prst="rect">
            <a:avLst/>
          </a:prstGeom>
          <a:solidFill>
            <a:srgbClr val="FF0000"/>
          </a:solidFill>
          <a:ln w="28575">
            <a:solidFill>
              <a:srgbClr val="0059A9"/>
            </a:solidFill>
          </a:ln>
        </p:spPr>
        <p:txBody>
          <a:bodyPr wrap="square" rtlCol="0">
            <a:spAutoFit/>
          </a:bodyPr>
          <a:lstStyle/>
          <a:p>
            <a:pPr algn="ctr"/>
            <a:r>
              <a:rPr lang="hr-HR" sz="2000" b="1" dirty="0" smtClean="0">
                <a:solidFill>
                  <a:schemeClr val="bg1"/>
                </a:solidFill>
              </a:rPr>
              <a:t>VZ VSŽ</a:t>
            </a:r>
          </a:p>
        </p:txBody>
      </p:sp>
      <p:grpSp>
        <p:nvGrpSpPr>
          <p:cNvPr id="9" name="Grupa 8"/>
          <p:cNvGrpSpPr/>
          <p:nvPr/>
        </p:nvGrpSpPr>
        <p:grpSpPr>
          <a:xfrm>
            <a:off x="2954416" y="2277909"/>
            <a:ext cx="1039609" cy="401531"/>
            <a:chOff x="2868151" y="2467692"/>
            <a:chExt cx="1039609" cy="401531"/>
          </a:xfrm>
        </p:grpSpPr>
        <p:sp>
          <p:nvSpPr>
            <p:cNvPr id="65" name="TekstniOkvir 64"/>
            <p:cNvSpPr txBox="1"/>
            <p:nvPr/>
          </p:nvSpPr>
          <p:spPr>
            <a:xfrm>
              <a:off x="2868151" y="2469113"/>
              <a:ext cx="1039609" cy="400110"/>
            </a:xfrm>
            <a:prstGeom prst="rect">
              <a:avLst/>
            </a:prstGeom>
            <a:solidFill>
              <a:srgbClr val="FFFF00"/>
            </a:solidFill>
            <a:ln w="28575">
              <a:solidFill>
                <a:srgbClr val="0059A9"/>
              </a:solidFill>
            </a:ln>
          </p:spPr>
          <p:txBody>
            <a:bodyPr wrap="square" rtlCol="0">
              <a:spAutoFit/>
            </a:bodyPr>
            <a:lstStyle/>
            <a:p>
              <a:pPr algn="ctr"/>
              <a:endParaRPr lang="hr-HR" sz="2000" b="1" dirty="0" smtClean="0">
                <a:solidFill>
                  <a:sysClr val="windowText" lastClr="000000"/>
                </a:solidFill>
              </a:endParaRPr>
            </a:p>
          </p:txBody>
        </p:sp>
        <p:grpSp>
          <p:nvGrpSpPr>
            <p:cNvPr id="7" name="Grupa 6"/>
            <p:cNvGrpSpPr/>
            <p:nvPr/>
          </p:nvGrpSpPr>
          <p:grpSpPr>
            <a:xfrm>
              <a:off x="3480776" y="2467692"/>
              <a:ext cx="385980" cy="385980"/>
              <a:chOff x="961864" y="1622301"/>
              <a:chExt cx="385980" cy="385980"/>
            </a:xfrm>
          </p:grpSpPr>
          <p:sp>
            <p:nvSpPr>
              <p:cNvPr id="6" name="Pravokutnik 5"/>
              <p:cNvSpPr/>
              <p:nvPr/>
            </p:nvSpPr>
            <p:spPr>
              <a:xfrm>
                <a:off x="1088720" y="1622301"/>
                <a:ext cx="103517" cy="38598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69" name="Pravokutnik 68"/>
              <p:cNvSpPr/>
              <p:nvPr/>
            </p:nvSpPr>
            <p:spPr>
              <a:xfrm rot="5400000">
                <a:off x="1103095" y="1619424"/>
                <a:ext cx="103517" cy="38598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grpSp>
      </p:grpSp>
      <p:sp>
        <p:nvSpPr>
          <p:cNvPr id="58" name="Pravokutnik 57"/>
          <p:cNvSpPr/>
          <p:nvPr/>
        </p:nvSpPr>
        <p:spPr>
          <a:xfrm>
            <a:off x="134270" y="180826"/>
            <a:ext cx="11905952" cy="1048349"/>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dirty="0">
              <a:solidFill>
                <a:sysClr val="windowText" lastClr="000000"/>
              </a:solidFill>
            </a:endParaRPr>
          </a:p>
        </p:txBody>
      </p:sp>
      <p:sp>
        <p:nvSpPr>
          <p:cNvPr id="59" name="TekstniOkvir 58"/>
          <p:cNvSpPr txBox="1"/>
          <p:nvPr/>
        </p:nvSpPr>
        <p:spPr>
          <a:xfrm>
            <a:off x="276525" y="307449"/>
            <a:ext cx="1214645" cy="830997"/>
          </a:xfrm>
          <a:prstGeom prst="rect">
            <a:avLst/>
          </a:prstGeom>
          <a:solidFill>
            <a:schemeClr val="bg1"/>
          </a:solidFill>
          <a:ln w="28575">
            <a:solidFill>
              <a:schemeClr val="bg1"/>
            </a:solidFill>
          </a:ln>
        </p:spPr>
        <p:txBody>
          <a:bodyPr wrap="square" rtlCol="0">
            <a:spAutoFit/>
          </a:bodyPr>
          <a:lstStyle/>
          <a:p>
            <a:pPr algn="ctr"/>
            <a:r>
              <a:rPr lang="hr-HR" sz="1600" b="1" dirty="0" smtClean="0">
                <a:solidFill>
                  <a:sysClr val="windowText" lastClr="000000"/>
                </a:solidFill>
              </a:rPr>
              <a:t>KOORDI-</a:t>
            </a:r>
          </a:p>
          <a:p>
            <a:pPr algn="ctr"/>
            <a:r>
              <a:rPr lang="hr-HR" sz="1600" b="1" dirty="0" smtClean="0">
                <a:solidFill>
                  <a:sysClr val="windowText" lastClr="000000"/>
                </a:solidFill>
              </a:rPr>
              <a:t>NACIJA ZA SUDOS</a:t>
            </a:r>
          </a:p>
        </p:txBody>
      </p:sp>
      <p:grpSp>
        <p:nvGrpSpPr>
          <p:cNvPr id="60" name="Grupa 59"/>
          <p:cNvGrpSpPr/>
          <p:nvPr/>
        </p:nvGrpSpPr>
        <p:grpSpPr>
          <a:xfrm>
            <a:off x="1734802" y="279257"/>
            <a:ext cx="10138616" cy="820787"/>
            <a:chOff x="1734802" y="279257"/>
            <a:chExt cx="10138616" cy="820787"/>
          </a:xfrm>
        </p:grpSpPr>
        <p:sp>
          <p:nvSpPr>
            <p:cNvPr id="62" name="TekstniOkvir 61"/>
            <p:cNvSpPr txBox="1"/>
            <p:nvPr/>
          </p:nvSpPr>
          <p:spPr>
            <a:xfrm>
              <a:off x="1734802" y="719767"/>
              <a:ext cx="977069"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err="1" smtClean="0">
                  <a:solidFill>
                    <a:sysClr val="windowText" lastClr="000000"/>
                  </a:solidFill>
                </a:rPr>
                <a:t>sPRHns</a:t>
              </a:r>
              <a:endParaRPr lang="hr-HR" dirty="0" smtClean="0">
                <a:solidFill>
                  <a:sysClr val="windowText" lastClr="000000"/>
                </a:solidFill>
              </a:endParaRPr>
            </a:p>
          </p:txBody>
        </p:sp>
        <p:sp>
          <p:nvSpPr>
            <p:cNvPr id="70" name="TekstniOkvir 69"/>
            <p:cNvSpPr txBox="1"/>
            <p:nvPr/>
          </p:nvSpPr>
          <p:spPr>
            <a:xfrm>
              <a:off x="2750337" y="719213"/>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MUP</a:t>
              </a:r>
            </a:p>
          </p:txBody>
        </p:sp>
        <p:sp>
          <p:nvSpPr>
            <p:cNvPr id="71" name="TekstniOkvir 70"/>
            <p:cNvSpPr txBox="1"/>
            <p:nvPr/>
          </p:nvSpPr>
          <p:spPr>
            <a:xfrm>
              <a:off x="3681989" y="287888"/>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MVEP</a:t>
              </a:r>
            </a:p>
          </p:txBody>
        </p:sp>
        <p:sp>
          <p:nvSpPr>
            <p:cNvPr id="72" name="TekstniOkvir 71"/>
            <p:cNvSpPr txBox="1"/>
            <p:nvPr/>
          </p:nvSpPr>
          <p:spPr>
            <a:xfrm>
              <a:off x="3679112" y="716335"/>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MFIN</a:t>
              </a:r>
            </a:p>
          </p:txBody>
        </p:sp>
        <p:sp>
          <p:nvSpPr>
            <p:cNvPr id="89" name="TekstniOkvir 88"/>
            <p:cNvSpPr txBox="1"/>
            <p:nvPr/>
          </p:nvSpPr>
          <p:spPr>
            <a:xfrm>
              <a:off x="4610766" y="285011"/>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MPRH</a:t>
              </a:r>
            </a:p>
          </p:txBody>
        </p:sp>
        <p:sp>
          <p:nvSpPr>
            <p:cNvPr id="90" name="TekstniOkvir 89"/>
            <p:cNvSpPr txBox="1"/>
            <p:nvPr/>
          </p:nvSpPr>
          <p:spPr>
            <a:xfrm>
              <a:off x="4610769" y="716336"/>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MHBR</a:t>
              </a:r>
            </a:p>
          </p:txBody>
        </p:sp>
        <p:sp>
          <p:nvSpPr>
            <p:cNvPr id="91" name="TekstniOkvir 90"/>
            <p:cNvSpPr txBox="1"/>
            <p:nvPr/>
          </p:nvSpPr>
          <p:spPr>
            <a:xfrm>
              <a:off x="5539541" y="730712"/>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MZOE</a:t>
              </a:r>
            </a:p>
          </p:txBody>
        </p:sp>
        <p:sp>
          <p:nvSpPr>
            <p:cNvPr id="92" name="TekstniOkvir 91"/>
            <p:cNvSpPr txBox="1"/>
            <p:nvPr/>
          </p:nvSpPr>
          <p:spPr>
            <a:xfrm>
              <a:off x="6471201" y="299387"/>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MZDR</a:t>
              </a:r>
            </a:p>
          </p:txBody>
        </p:sp>
        <p:sp>
          <p:nvSpPr>
            <p:cNvPr id="96" name="TekstniOkvir 95"/>
            <p:cNvSpPr txBox="1"/>
            <p:nvPr/>
          </p:nvSpPr>
          <p:spPr>
            <a:xfrm>
              <a:off x="6471196" y="730712"/>
              <a:ext cx="890005" cy="369332"/>
            </a:xfrm>
            <a:prstGeom prst="rect">
              <a:avLst/>
            </a:prstGeom>
            <a:solidFill>
              <a:schemeClr val="bg1"/>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MPP</a:t>
              </a:r>
            </a:p>
          </p:txBody>
        </p:sp>
        <p:sp>
          <p:nvSpPr>
            <p:cNvPr id="99" name="TekstniOkvir 98"/>
            <p:cNvSpPr txBox="1"/>
            <p:nvPr/>
          </p:nvSpPr>
          <p:spPr>
            <a:xfrm>
              <a:off x="8314379" y="279257"/>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NGSOS</a:t>
              </a:r>
            </a:p>
          </p:txBody>
        </p:sp>
        <p:sp>
          <p:nvSpPr>
            <p:cNvPr id="100" name="TekstniOkvir 99"/>
            <p:cNvSpPr txBox="1"/>
            <p:nvPr/>
          </p:nvSpPr>
          <p:spPr>
            <a:xfrm>
              <a:off x="8314377" y="727835"/>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GRPOL</a:t>
              </a:r>
            </a:p>
          </p:txBody>
        </p:sp>
        <p:sp>
          <p:nvSpPr>
            <p:cNvPr id="101" name="TekstniOkvir 100"/>
            <p:cNvSpPr txBox="1"/>
            <p:nvPr/>
          </p:nvSpPr>
          <p:spPr>
            <a:xfrm>
              <a:off x="5539547" y="299387"/>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MPPI</a:t>
              </a:r>
            </a:p>
          </p:txBody>
        </p:sp>
        <p:sp>
          <p:nvSpPr>
            <p:cNvPr id="102" name="TekstniOkvir 101"/>
            <p:cNvSpPr txBox="1"/>
            <p:nvPr/>
          </p:nvSpPr>
          <p:spPr>
            <a:xfrm>
              <a:off x="7382725" y="296510"/>
              <a:ext cx="890005" cy="369332"/>
            </a:xfrm>
            <a:prstGeom prst="rect">
              <a:avLst/>
            </a:prstGeom>
            <a:solidFill>
              <a:schemeClr val="bg1"/>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MGOP</a:t>
              </a:r>
            </a:p>
          </p:txBody>
        </p:sp>
        <p:sp>
          <p:nvSpPr>
            <p:cNvPr id="103" name="TekstniOkvir 102"/>
            <p:cNvSpPr txBox="1"/>
            <p:nvPr/>
          </p:nvSpPr>
          <p:spPr>
            <a:xfrm>
              <a:off x="7382727" y="727831"/>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RDUZS</a:t>
              </a:r>
            </a:p>
          </p:txBody>
        </p:sp>
        <p:sp>
          <p:nvSpPr>
            <p:cNvPr id="104" name="TekstniOkvir 103"/>
            <p:cNvSpPr txBox="1"/>
            <p:nvPr/>
          </p:nvSpPr>
          <p:spPr>
            <a:xfrm>
              <a:off x="9211524" y="296512"/>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PUVNS</a:t>
              </a:r>
            </a:p>
          </p:txBody>
        </p:sp>
        <p:sp>
          <p:nvSpPr>
            <p:cNvPr id="105" name="TekstniOkvir 104"/>
            <p:cNvSpPr txBox="1"/>
            <p:nvPr/>
          </p:nvSpPr>
          <p:spPr>
            <a:xfrm>
              <a:off x="9211522" y="727833"/>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a:solidFill>
                    <a:sysClr val="windowText" lastClr="000000"/>
                  </a:solidFill>
                </a:rPr>
                <a:t>R</a:t>
              </a:r>
              <a:r>
                <a:rPr lang="hr-HR" dirty="0" smtClean="0">
                  <a:solidFill>
                    <a:sysClr val="windowText" lastClr="000000"/>
                  </a:solidFill>
                </a:rPr>
                <a:t>SOA</a:t>
              </a:r>
            </a:p>
          </p:txBody>
        </p:sp>
        <p:sp>
          <p:nvSpPr>
            <p:cNvPr id="106" name="TekstniOkvir 105"/>
            <p:cNvSpPr txBox="1"/>
            <p:nvPr/>
          </p:nvSpPr>
          <p:spPr>
            <a:xfrm>
              <a:off x="10105793" y="293633"/>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RZSIS</a:t>
              </a:r>
            </a:p>
          </p:txBody>
        </p:sp>
        <p:sp>
          <p:nvSpPr>
            <p:cNvPr id="107" name="TekstniOkvir 106"/>
            <p:cNvSpPr txBox="1"/>
            <p:nvPr/>
          </p:nvSpPr>
          <p:spPr>
            <a:xfrm>
              <a:off x="10105796" y="724956"/>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RVSOA</a:t>
              </a:r>
            </a:p>
          </p:txBody>
        </p:sp>
        <p:sp>
          <p:nvSpPr>
            <p:cNvPr id="108" name="TekstniOkvir 107"/>
            <p:cNvSpPr txBox="1"/>
            <p:nvPr/>
          </p:nvSpPr>
          <p:spPr>
            <a:xfrm>
              <a:off x="2753202" y="290765"/>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MO</a:t>
              </a:r>
            </a:p>
          </p:txBody>
        </p:sp>
        <p:sp>
          <p:nvSpPr>
            <p:cNvPr id="109" name="TekstniOkvir 108"/>
            <p:cNvSpPr txBox="1"/>
            <p:nvPr/>
          </p:nvSpPr>
          <p:spPr>
            <a:xfrm>
              <a:off x="1752059" y="292610"/>
              <a:ext cx="977082" cy="367756"/>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b="1" dirty="0" err="1" smtClean="0">
                  <a:solidFill>
                    <a:sysClr val="windowText" lastClr="000000"/>
                  </a:solidFill>
                </a:rPr>
                <a:t>ppVRH</a:t>
              </a:r>
              <a:endParaRPr lang="hr-HR" b="1" dirty="0" smtClean="0">
                <a:solidFill>
                  <a:sysClr val="windowText" lastClr="000000"/>
                </a:solidFill>
              </a:endParaRPr>
            </a:p>
          </p:txBody>
        </p:sp>
        <p:sp>
          <p:nvSpPr>
            <p:cNvPr id="110" name="TekstniOkvir 109"/>
            <p:cNvSpPr txBox="1"/>
            <p:nvPr/>
          </p:nvSpPr>
          <p:spPr>
            <a:xfrm>
              <a:off x="10983413" y="288373"/>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GVZ</a:t>
              </a:r>
            </a:p>
          </p:txBody>
        </p:sp>
      </p:grpSp>
      <p:grpSp>
        <p:nvGrpSpPr>
          <p:cNvPr id="5" name="Grupa 4"/>
          <p:cNvGrpSpPr/>
          <p:nvPr/>
        </p:nvGrpSpPr>
        <p:grpSpPr>
          <a:xfrm>
            <a:off x="2760843" y="285504"/>
            <a:ext cx="5522395" cy="809279"/>
            <a:chOff x="2902737" y="427399"/>
            <a:chExt cx="5522395" cy="809279"/>
          </a:xfrm>
        </p:grpSpPr>
        <p:grpSp>
          <p:nvGrpSpPr>
            <p:cNvPr id="4" name="Grupa 3"/>
            <p:cNvGrpSpPr/>
            <p:nvPr/>
          </p:nvGrpSpPr>
          <p:grpSpPr>
            <a:xfrm>
              <a:off x="2902737" y="427399"/>
              <a:ext cx="5522395" cy="809279"/>
              <a:chOff x="2902737" y="443165"/>
              <a:chExt cx="5522395" cy="809279"/>
            </a:xfrm>
            <a:solidFill>
              <a:srgbClr val="FFFF00"/>
            </a:solidFill>
          </p:grpSpPr>
          <p:sp>
            <p:nvSpPr>
              <p:cNvPr id="111" name="TekstniOkvir 110"/>
              <p:cNvSpPr txBox="1"/>
              <p:nvPr/>
            </p:nvSpPr>
            <p:spPr>
              <a:xfrm>
                <a:off x="2902737" y="871613"/>
                <a:ext cx="890005" cy="369332"/>
              </a:xfrm>
              <a:prstGeom prst="rect">
                <a:avLst/>
              </a:prstGeom>
              <a:grpFill/>
              <a:ln w="28575">
                <a:solidFill>
                  <a:schemeClr val="accent1">
                    <a:lumMod val="75000"/>
                  </a:schemeClr>
                </a:solidFill>
              </a:ln>
            </p:spPr>
            <p:txBody>
              <a:bodyPr wrap="square" rtlCol="0">
                <a:spAutoFit/>
              </a:bodyPr>
              <a:lstStyle/>
              <a:p>
                <a:pPr algn="ctr"/>
                <a:r>
                  <a:rPr lang="hr-HR" dirty="0" smtClean="0">
                    <a:solidFill>
                      <a:sysClr val="windowText" lastClr="000000"/>
                    </a:solidFill>
                  </a:rPr>
                  <a:t>MUP</a:t>
                </a:r>
              </a:p>
            </p:txBody>
          </p:sp>
          <p:sp>
            <p:nvSpPr>
              <p:cNvPr id="112" name="TekstniOkvir 111"/>
              <p:cNvSpPr txBox="1"/>
              <p:nvPr/>
            </p:nvSpPr>
            <p:spPr>
              <a:xfrm>
                <a:off x="5691941" y="883112"/>
                <a:ext cx="890005" cy="369332"/>
              </a:xfrm>
              <a:prstGeom prst="rect">
                <a:avLst/>
              </a:prstGeom>
              <a:grpFill/>
              <a:ln w="28575">
                <a:solidFill>
                  <a:schemeClr val="accent1">
                    <a:lumMod val="75000"/>
                  </a:schemeClr>
                </a:solidFill>
              </a:ln>
            </p:spPr>
            <p:txBody>
              <a:bodyPr wrap="square" rtlCol="0">
                <a:spAutoFit/>
              </a:bodyPr>
              <a:lstStyle/>
              <a:p>
                <a:pPr algn="ctr"/>
                <a:r>
                  <a:rPr lang="hr-HR" dirty="0" smtClean="0">
                    <a:solidFill>
                      <a:sysClr val="windowText" lastClr="000000"/>
                    </a:solidFill>
                  </a:rPr>
                  <a:t>MZOE</a:t>
                </a:r>
              </a:p>
            </p:txBody>
          </p:sp>
          <p:sp>
            <p:nvSpPr>
              <p:cNvPr id="113" name="TekstniOkvir 112"/>
              <p:cNvSpPr txBox="1"/>
              <p:nvPr/>
            </p:nvSpPr>
            <p:spPr>
              <a:xfrm>
                <a:off x="6623601" y="451787"/>
                <a:ext cx="890005" cy="369332"/>
              </a:xfrm>
              <a:prstGeom prst="rect">
                <a:avLst/>
              </a:prstGeom>
              <a:grpFill/>
              <a:ln w="28575">
                <a:solidFill>
                  <a:schemeClr val="accent1">
                    <a:lumMod val="75000"/>
                  </a:schemeClr>
                </a:solidFill>
              </a:ln>
            </p:spPr>
            <p:txBody>
              <a:bodyPr wrap="square" rtlCol="0">
                <a:spAutoFit/>
              </a:bodyPr>
              <a:lstStyle/>
              <a:p>
                <a:pPr algn="ctr"/>
                <a:r>
                  <a:rPr lang="hr-HR" dirty="0" smtClean="0">
                    <a:solidFill>
                      <a:sysClr val="windowText" lastClr="000000"/>
                    </a:solidFill>
                  </a:rPr>
                  <a:t>MZDR</a:t>
                </a:r>
              </a:p>
            </p:txBody>
          </p:sp>
          <p:sp>
            <p:nvSpPr>
              <p:cNvPr id="114" name="TekstniOkvir 113"/>
              <p:cNvSpPr txBox="1"/>
              <p:nvPr/>
            </p:nvSpPr>
            <p:spPr>
              <a:xfrm>
                <a:off x="6623596" y="883112"/>
                <a:ext cx="890005" cy="369332"/>
              </a:xfrm>
              <a:prstGeom prst="rect">
                <a:avLst/>
              </a:prstGeom>
              <a:grpFill/>
              <a:ln w="28575">
                <a:solidFill>
                  <a:schemeClr val="accent1">
                    <a:lumMod val="75000"/>
                  </a:schemeClr>
                </a:solidFill>
              </a:ln>
            </p:spPr>
            <p:txBody>
              <a:bodyPr wrap="square" rtlCol="0">
                <a:spAutoFit/>
              </a:bodyPr>
              <a:lstStyle/>
              <a:p>
                <a:pPr algn="ctr"/>
                <a:r>
                  <a:rPr lang="hr-HR" dirty="0" smtClean="0">
                    <a:solidFill>
                      <a:sysClr val="windowText" lastClr="000000"/>
                    </a:solidFill>
                  </a:rPr>
                  <a:t>MPS</a:t>
                </a:r>
              </a:p>
            </p:txBody>
          </p:sp>
          <p:sp>
            <p:nvSpPr>
              <p:cNvPr id="115" name="TekstniOkvir 114"/>
              <p:cNvSpPr txBox="1"/>
              <p:nvPr/>
            </p:nvSpPr>
            <p:spPr>
              <a:xfrm>
                <a:off x="5691947" y="451787"/>
                <a:ext cx="890005" cy="369332"/>
              </a:xfrm>
              <a:prstGeom prst="rect">
                <a:avLst/>
              </a:prstGeom>
              <a:grpFill/>
              <a:ln w="28575">
                <a:solidFill>
                  <a:schemeClr val="accent1">
                    <a:lumMod val="75000"/>
                  </a:schemeClr>
                </a:solidFill>
              </a:ln>
            </p:spPr>
            <p:txBody>
              <a:bodyPr wrap="square" rtlCol="0">
                <a:spAutoFit/>
              </a:bodyPr>
              <a:lstStyle/>
              <a:p>
                <a:pPr algn="ctr"/>
                <a:r>
                  <a:rPr lang="hr-HR" dirty="0" smtClean="0">
                    <a:solidFill>
                      <a:sysClr val="windowText" lastClr="000000"/>
                    </a:solidFill>
                  </a:rPr>
                  <a:t>MMPI</a:t>
                </a:r>
              </a:p>
            </p:txBody>
          </p:sp>
          <p:sp>
            <p:nvSpPr>
              <p:cNvPr id="116" name="TekstniOkvir 115"/>
              <p:cNvSpPr txBox="1"/>
              <p:nvPr/>
            </p:nvSpPr>
            <p:spPr>
              <a:xfrm>
                <a:off x="7535127" y="880231"/>
                <a:ext cx="890005" cy="369332"/>
              </a:xfrm>
              <a:prstGeom prst="rect">
                <a:avLst/>
              </a:prstGeom>
              <a:solidFill>
                <a:srgbClr val="FF0000"/>
              </a:solidFill>
              <a:ln w="28575">
                <a:solidFill>
                  <a:schemeClr val="accent1">
                    <a:lumMod val="75000"/>
                  </a:schemeClr>
                </a:solidFill>
              </a:ln>
            </p:spPr>
            <p:txBody>
              <a:bodyPr wrap="square" rtlCol="0">
                <a:spAutoFit/>
              </a:bodyPr>
              <a:lstStyle/>
              <a:p>
                <a:pPr algn="ctr"/>
                <a:r>
                  <a:rPr lang="hr-HR" dirty="0" smtClean="0">
                    <a:solidFill>
                      <a:schemeClr val="bg1"/>
                    </a:solidFill>
                  </a:rPr>
                  <a:t>RDUZS</a:t>
                </a:r>
              </a:p>
            </p:txBody>
          </p:sp>
          <p:sp>
            <p:nvSpPr>
              <p:cNvPr id="117" name="TekstniOkvir 116"/>
              <p:cNvSpPr txBox="1"/>
              <p:nvPr/>
            </p:nvSpPr>
            <p:spPr>
              <a:xfrm>
                <a:off x="2905602" y="443165"/>
                <a:ext cx="890005" cy="369332"/>
              </a:xfrm>
              <a:prstGeom prst="rect">
                <a:avLst/>
              </a:prstGeom>
              <a:grpFill/>
              <a:ln w="28575">
                <a:solidFill>
                  <a:schemeClr val="accent1">
                    <a:lumMod val="75000"/>
                  </a:schemeClr>
                </a:solidFill>
              </a:ln>
            </p:spPr>
            <p:txBody>
              <a:bodyPr wrap="square" rtlCol="0">
                <a:spAutoFit/>
              </a:bodyPr>
              <a:lstStyle/>
              <a:p>
                <a:pPr algn="ctr"/>
                <a:r>
                  <a:rPr lang="hr-HR" dirty="0" smtClean="0">
                    <a:solidFill>
                      <a:sysClr val="windowText" lastClr="000000"/>
                    </a:solidFill>
                  </a:rPr>
                  <a:t>MO</a:t>
                </a:r>
              </a:p>
            </p:txBody>
          </p:sp>
        </p:grpSp>
        <p:sp>
          <p:nvSpPr>
            <p:cNvPr id="118" name="TekstniOkvir 117"/>
            <p:cNvSpPr txBox="1"/>
            <p:nvPr/>
          </p:nvSpPr>
          <p:spPr>
            <a:xfrm>
              <a:off x="7535125" y="448910"/>
              <a:ext cx="890005" cy="369332"/>
            </a:xfrm>
            <a:prstGeom prst="rect">
              <a:avLst/>
            </a:prstGeom>
            <a:solidFill>
              <a:srgbClr val="FFFF00"/>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MGOP</a:t>
              </a:r>
            </a:p>
          </p:txBody>
        </p:sp>
      </p:grpSp>
      <p:grpSp>
        <p:nvGrpSpPr>
          <p:cNvPr id="8" name="Grupa 7"/>
          <p:cNvGrpSpPr/>
          <p:nvPr/>
        </p:nvGrpSpPr>
        <p:grpSpPr>
          <a:xfrm>
            <a:off x="8311500" y="293633"/>
            <a:ext cx="890007" cy="817910"/>
            <a:chOff x="8466777" y="431657"/>
            <a:chExt cx="890007" cy="817910"/>
          </a:xfrm>
          <a:solidFill>
            <a:srgbClr val="FFFF00"/>
          </a:solidFill>
        </p:grpSpPr>
        <p:sp>
          <p:nvSpPr>
            <p:cNvPr id="73" name="TekstniOkvir 72"/>
            <p:cNvSpPr txBox="1"/>
            <p:nvPr/>
          </p:nvSpPr>
          <p:spPr>
            <a:xfrm>
              <a:off x="8466779" y="431657"/>
              <a:ext cx="890005" cy="369332"/>
            </a:xfrm>
            <a:prstGeom prst="rect">
              <a:avLst/>
            </a:prstGeom>
            <a:grpFill/>
            <a:ln w="28575">
              <a:solidFill>
                <a:schemeClr val="accent1">
                  <a:lumMod val="75000"/>
                </a:schemeClr>
              </a:solidFill>
            </a:ln>
          </p:spPr>
          <p:txBody>
            <a:bodyPr wrap="square" rtlCol="0">
              <a:spAutoFit/>
            </a:bodyPr>
            <a:lstStyle/>
            <a:p>
              <a:pPr algn="ctr"/>
              <a:r>
                <a:rPr lang="hr-HR" dirty="0" smtClean="0">
                  <a:solidFill>
                    <a:sysClr val="windowText" lastClr="000000"/>
                  </a:solidFill>
                </a:rPr>
                <a:t>NGSOS</a:t>
              </a:r>
            </a:p>
          </p:txBody>
        </p:sp>
        <p:sp>
          <p:nvSpPr>
            <p:cNvPr id="74" name="TekstniOkvir 73"/>
            <p:cNvSpPr txBox="1"/>
            <p:nvPr/>
          </p:nvSpPr>
          <p:spPr>
            <a:xfrm>
              <a:off x="8466777" y="880235"/>
              <a:ext cx="890005" cy="369332"/>
            </a:xfrm>
            <a:prstGeom prst="rect">
              <a:avLst/>
            </a:prstGeom>
            <a:grpFill/>
            <a:ln w="28575">
              <a:solidFill>
                <a:schemeClr val="accent1">
                  <a:lumMod val="75000"/>
                </a:schemeClr>
              </a:solidFill>
            </a:ln>
          </p:spPr>
          <p:txBody>
            <a:bodyPr wrap="square" rtlCol="0">
              <a:spAutoFit/>
            </a:bodyPr>
            <a:lstStyle/>
            <a:p>
              <a:pPr algn="ctr"/>
              <a:r>
                <a:rPr lang="hr-HR" dirty="0" smtClean="0">
                  <a:solidFill>
                    <a:sysClr val="windowText" lastClr="000000"/>
                  </a:solidFill>
                </a:rPr>
                <a:t>GRPOL</a:t>
              </a:r>
            </a:p>
          </p:txBody>
        </p:sp>
      </p:grpSp>
      <p:grpSp>
        <p:nvGrpSpPr>
          <p:cNvPr id="75" name="Grupa 74"/>
          <p:cNvGrpSpPr/>
          <p:nvPr/>
        </p:nvGrpSpPr>
        <p:grpSpPr>
          <a:xfrm>
            <a:off x="4314504" y="4989794"/>
            <a:ext cx="996670" cy="1619480"/>
            <a:chOff x="4357867" y="4727923"/>
            <a:chExt cx="996670" cy="1619480"/>
          </a:xfrm>
        </p:grpSpPr>
        <p:sp>
          <p:nvSpPr>
            <p:cNvPr id="76" name="TekstniOkvir 75"/>
            <p:cNvSpPr txBox="1"/>
            <p:nvPr/>
          </p:nvSpPr>
          <p:spPr>
            <a:xfrm>
              <a:off x="4360744" y="4727923"/>
              <a:ext cx="993793" cy="377276"/>
            </a:xfrm>
            <a:prstGeom prst="rect">
              <a:avLst/>
            </a:prstGeom>
            <a:solidFill>
              <a:schemeClr val="bg1">
                <a:lumMod val="95000"/>
              </a:schemeClr>
            </a:solidFill>
            <a:ln w="28575">
              <a:solidFill>
                <a:srgbClr val="00B050"/>
              </a:solidFill>
            </a:ln>
          </p:spPr>
          <p:txBody>
            <a:bodyPr wrap="square" rtlCol="0">
              <a:spAutoFit/>
            </a:bodyPr>
            <a:lstStyle/>
            <a:p>
              <a:pPr algn="ctr"/>
              <a:r>
                <a:rPr lang="hr-HR" dirty="0" smtClean="0">
                  <a:solidFill>
                    <a:sysClr val="windowText" lastClr="000000"/>
                  </a:solidFill>
                </a:rPr>
                <a:t>HEP</a:t>
              </a:r>
            </a:p>
          </p:txBody>
        </p:sp>
        <p:sp>
          <p:nvSpPr>
            <p:cNvPr id="77" name="TekstniOkvir 76"/>
            <p:cNvSpPr txBox="1"/>
            <p:nvPr/>
          </p:nvSpPr>
          <p:spPr>
            <a:xfrm>
              <a:off x="4357867" y="5139117"/>
              <a:ext cx="993793" cy="369332"/>
            </a:xfrm>
            <a:prstGeom prst="rect">
              <a:avLst/>
            </a:prstGeom>
            <a:solidFill>
              <a:schemeClr val="bg1">
                <a:lumMod val="95000"/>
              </a:schemeClr>
            </a:solidFill>
            <a:ln w="28575">
              <a:solidFill>
                <a:srgbClr val="00B050"/>
              </a:solidFill>
            </a:ln>
          </p:spPr>
          <p:txBody>
            <a:bodyPr wrap="square" rtlCol="0">
              <a:spAutoFit/>
            </a:bodyPr>
            <a:lstStyle/>
            <a:p>
              <a:pPr algn="ctr"/>
              <a:r>
                <a:rPr lang="hr-HR" dirty="0" smtClean="0">
                  <a:solidFill>
                    <a:sysClr val="windowText" lastClr="000000"/>
                  </a:solidFill>
                </a:rPr>
                <a:t>HAZOP</a:t>
              </a:r>
            </a:p>
          </p:txBody>
        </p:sp>
        <p:sp>
          <p:nvSpPr>
            <p:cNvPr id="78" name="TekstniOkvir 77"/>
            <p:cNvSpPr txBox="1"/>
            <p:nvPr/>
          </p:nvSpPr>
          <p:spPr>
            <a:xfrm>
              <a:off x="4357867" y="5553181"/>
              <a:ext cx="993793" cy="377276"/>
            </a:xfrm>
            <a:prstGeom prst="rect">
              <a:avLst/>
            </a:prstGeom>
            <a:solidFill>
              <a:schemeClr val="bg1">
                <a:lumMod val="95000"/>
              </a:schemeClr>
            </a:solidFill>
            <a:ln w="28575">
              <a:solidFill>
                <a:srgbClr val="00B050"/>
              </a:solidFill>
            </a:ln>
          </p:spPr>
          <p:txBody>
            <a:bodyPr wrap="square" rtlCol="0">
              <a:spAutoFit/>
            </a:bodyPr>
            <a:lstStyle/>
            <a:p>
              <a:pPr algn="ctr"/>
              <a:r>
                <a:rPr lang="hr-HR" dirty="0" err="1" smtClean="0">
                  <a:solidFill>
                    <a:sysClr val="windowText" lastClr="000000"/>
                  </a:solidFill>
                </a:rPr>
                <a:t>HRceste</a:t>
              </a:r>
              <a:endParaRPr lang="hr-HR" dirty="0" smtClean="0">
                <a:solidFill>
                  <a:sysClr val="windowText" lastClr="000000"/>
                </a:solidFill>
              </a:endParaRPr>
            </a:p>
          </p:txBody>
        </p:sp>
        <p:sp>
          <p:nvSpPr>
            <p:cNvPr id="79" name="TekstniOkvir 78"/>
            <p:cNvSpPr txBox="1"/>
            <p:nvPr/>
          </p:nvSpPr>
          <p:spPr>
            <a:xfrm>
              <a:off x="4360744" y="5970127"/>
              <a:ext cx="993793" cy="377276"/>
            </a:xfrm>
            <a:prstGeom prst="rect">
              <a:avLst/>
            </a:prstGeom>
            <a:solidFill>
              <a:schemeClr val="bg1">
                <a:lumMod val="95000"/>
              </a:schemeClr>
            </a:solidFill>
            <a:ln w="28575">
              <a:solidFill>
                <a:srgbClr val="00B050"/>
              </a:solidFill>
            </a:ln>
          </p:spPr>
          <p:txBody>
            <a:bodyPr wrap="square" rtlCol="0">
              <a:spAutoFit/>
            </a:bodyPr>
            <a:lstStyle/>
            <a:p>
              <a:pPr algn="ctr"/>
              <a:r>
                <a:rPr lang="hr-HR" dirty="0" err="1" smtClean="0">
                  <a:solidFill>
                    <a:sysClr val="windowText" lastClr="000000"/>
                  </a:solidFill>
                </a:rPr>
                <a:t>HRšume</a:t>
              </a:r>
              <a:endParaRPr lang="hr-HR" dirty="0" smtClean="0">
                <a:solidFill>
                  <a:sysClr val="windowText" lastClr="000000"/>
                </a:solidFill>
              </a:endParaRPr>
            </a:p>
          </p:txBody>
        </p:sp>
      </p:grpSp>
      <p:grpSp>
        <p:nvGrpSpPr>
          <p:cNvPr id="80" name="Grupa 79"/>
          <p:cNvGrpSpPr/>
          <p:nvPr/>
        </p:nvGrpSpPr>
        <p:grpSpPr>
          <a:xfrm>
            <a:off x="4329559" y="4999431"/>
            <a:ext cx="996670" cy="1619480"/>
            <a:chOff x="4357867" y="4727923"/>
            <a:chExt cx="996670" cy="1619480"/>
          </a:xfrm>
          <a:solidFill>
            <a:srgbClr val="FFFF00"/>
          </a:solidFill>
        </p:grpSpPr>
        <p:sp>
          <p:nvSpPr>
            <p:cNvPr id="81" name="TekstniOkvir 80"/>
            <p:cNvSpPr txBox="1"/>
            <p:nvPr/>
          </p:nvSpPr>
          <p:spPr>
            <a:xfrm>
              <a:off x="4360744" y="4727923"/>
              <a:ext cx="993793" cy="377276"/>
            </a:xfrm>
            <a:prstGeom prst="rect">
              <a:avLst/>
            </a:prstGeom>
            <a:grpFill/>
            <a:ln w="28575">
              <a:solidFill>
                <a:srgbClr val="FF0000"/>
              </a:solidFill>
            </a:ln>
          </p:spPr>
          <p:txBody>
            <a:bodyPr wrap="square" rtlCol="0">
              <a:spAutoFit/>
            </a:bodyPr>
            <a:lstStyle/>
            <a:p>
              <a:pPr algn="ctr"/>
              <a:r>
                <a:rPr lang="hr-HR" dirty="0" smtClean="0">
                  <a:solidFill>
                    <a:sysClr val="windowText" lastClr="000000"/>
                  </a:solidFill>
                </a:rPr>
                <a:t>HEP</a:t>
              </a:r>
            </a:p>
          </p:txBody>
        </p:sp>
        <p:sp>
          <p:nvSpPr>
            <p:cNvPr id="82" name="TekstniOkvir 81"/>
            <p:cNvSpPr txBox="1"/>
            <p:nvPr/>
          </p:nvSpPr>
          <p:spPr>
            <a:xfrm>
              <a:off x="4357867" y="5139117"/>
              <a:ext cx="993793" cy="369332"/>
            </a:xfrm>
            <a:prstGeom prst="rect">
              <a:avLst/>
            </a:prstGeom>
            <a:grpFill/>
            <a:ln w="28575">
              <a:solidFill>
                <a:srgbClr val="FF0000"/>
              </a:solidFill>
            </a:ln>
          </p:spPr>
          <p:txBody>
            <a:bodyPr wrap="square" rtlCol="0">
              <a:spAutoFit/>
            </a:bodyPr>
            <a:lstStyle/>
            <a:p>
              <a:pPr algn="ctr"/>
              <a:r>
                <a:rPr lang="hr-HR" dirty="0" smtClean="0">
                  <a:solidFill>
                    <a:sysClr val="windowText" lastClr="000000"/>
                  </a:solidFill>
                </a:rPr>
                <a:t>HAZOP</a:t>
              </a:r>
            </a:p>
          </p:txBody>
        </p:sp>
        <p:sp>
          <p:nvSpPr>
            <p:cNvPr id="83" name="TekstniOkvir 82"/>
            <p:cNvSpPr txBox="1"/>
            <p:nvPr/>
          </p:nvSpPr>
          <p:spPr>
            <a:xfrm>
              <a:off x="4357867" y="5553181"/>
              <a:ext cx="993793" cy="377276"/>
            </a:xfrm>
            <a:prstGeom prst="rect">
              <a:avLst/>
            </a:prstGeom>
            <a:grpFill/>
            <a:ln w="28575">
              <a:solidFill>
                <a:srgbClr val="FF0000"/>
              </a:solidFill>
            </a:ln>
          </p:spPr>
          <p:txBody>
            <a:bodyPr wrap="square" rtlCol="0">
              <a:spAutoFit/>
            </a:bodyPr>
            <a:lstStyle/>
            <a:p>
              <a:pPr algn="ctr"/>
              <a:r>
                <a:rPr lang="hr-HR" dirty="0" err="1" smtClean="0">
                  <a:solidFill>
                    <a:sysClr val="windowText" lastClr="000000"/>
                  </a:solidFill>
                </a:rPr>
                <a:t>HRceste</a:t>
              </a:r>
              <a:endParaRPr lang="hr-HR" dirty="0" smtClean="0">
                <a:solidFill>
                  <a:sysClr val="windowText" lastClr="000000"/>
                </a:solidFill>
              </a:endParaRPr>
            </a:p>
          </p:txBody>
        </p:sp>
        <p:sp>
          <p:nvSpPr>
            <p:cNvPr id="84" name="TekstniOkvir 83"/>
            <p:cNvSpPr txBox="1"/>
            <p:nvPr/>
          </p:nvSpPr>
          <p:spPr>
            <a:xfrm>
              <a:off x="4360744" y="5970127"/>
              <a:ext cx="993793" cy="377276"/>
            </a:xfrm>
            <a:prstGeom prst="rect">
              <a:avLst/>
            </a:prstGeom>
            <a:grpFill/>
            <a:ln w="28575">
              <a:solidFill>
                <a:srgbClr val="FF0000"/>
              </a:solidFill>
            </a:ln>
          </p:spPr>
          <p:txBody>
            <a:bodyPr wrap="square" rtlCol="0">
              <a:spAutoFit/>
            </a:bodyPr>
            <a:lstStyle/>
            <a:p>
              <a:pPr algn="ctr"/>
              <a:r>
                <a:rPr lang="hr-HR" dirty="0" err="1" smtClean="0">
                  <a:solidFill>
                    <a:sysClr val="windowText" lastClr="000000"/>
                  </a:solidFill>
                </a:rPr>
                <a:t>HRšume</a:t>
              </a:r>
              <a:endParaRPr lang="hr-HR" dirty="0" smtClean="0">
                <a:solidFill>
                  <a:sysClr val="windowText" lastClr="000000"/>
                </a:solidFill>
              </a:endParaRPr>
            </a:p>
          </p:txBody>
        </p:sp>
      </p:grpSp>
      <p:sp>
        <p:nvSpPr>
          <p:cNvPr id="85" name="TekstniOkvir 84"/>
          <p:cNvSpPr txBox="1"/>
          <p:nvPr/>
        </p:nvSpPr>
        <p:spPr>
          <a:xfrm>
            <a:off x="995601" y="6122668"/>
            <a:ext cx="950128" cy="400110"/>
          </a:xfrm>
          <a:prstGeom prst="rect">
            <a:avLst/>
          </a:prstGeom>
          <a:solidFill>
            <a:srgbClr val="FFFF00"/>
          </a:solidFill>
          <a:ln w="28575">
            <a:solidFill>
              <a:srgbClr val="0059A9"/>
            </a:solidFill>
          </a:ln>
        </p:spPr>
        <p:txBody>
          <a:bodyPr wrap="square" rtlCol="0">
            <a:spAutoFit/>
          </a:bodyPr>
          <a:lstStyle/>
          <a:p>
            <a:pPr algn="ctr"/>
            <a:r>
              <a:rPr lang="hr-HR" sz="2000" dirty="0" smtClean="0">
                <a:solidFill>
                  <a:sysClr val="windowText" lastClr="000000"/>
                </a:solidFill>
              </a:rPr>
              <a:t>DHMZ</a:t>
            </a:r>
          </a:p>
        </p:txBody>
      </p:sp>
      <p:sp>
        <p:nvSpPr>
          <p:cNvPr id="87" name="TekstniOkvir 86"/>
          <p:cNvSpPr txBox="1"/>
          <p:nvPr/>
        </p:nvSpPr>
        <p:spPr>
          <a:xfrm>
            <a:off x="963336" y="5585654"/>
            <a:ext cx="950127" cy="400110"/>
          </a:xfrm>
          <a:prstGeom prst="rect">
            <a:avLst/>
          </a:prstGeom>
          <a:solidFill>
            <a:srgbClr val="FFFF00"/>
          </a:solidFill>
          <a:ln w="28575">
            <a:solidFill>
              <a:srgbClr val="FF0000"/>
            </a:solidFill>
          </a:ln>
        </p:spPr>
        <p:txBody>
          <a:bodyPr wrap="square" rtlCol="0">
            <a:spAutoFit/>
          </a:bodyPr>
          <a:lstStyle/>
          <a:p>
            <a:pPr algn="ctr"/>
            <a:r>
              <a:rPr lang="hr-HR" sz="2000" dirty="0" smtClean="0">
                <a:solidFill>
                  <a:sysClr val="windowText" lastClr="000000"/>
                </a:solidFill>
              </a:rPr>
              <a:t>HV</a:t>
            </a:r>
          </a:p>
        </p:txBody>
      </p:sp>
      <p:grpSp>
        <p:nvGrpSpPr>
          <p:cNvPr id="12" name="Grupa 11"/>
          <p:cNvGrpSpPr/>
          <p:nvPr/>
        </p:nvGrpSpPr>
        <p:grpSpPr>
          <a:xfrm>
            <a:off x="2959269" y="2756865"/>
            <a:ext cx="2434216" cy="352930"/>
            <a:chOff x="2993775" y="4640129"/>
            <a:chExt cx="2434216" cy="352930"/>
          </a:xfrm>
        </p:grpSpPr>
        <p:sp>
          <p:nvSpPr>
            <p:cNvPr id="119" name="TekstniOkvir 118"/>
            <p:cNvSpPr txBox="1"/>
            <p:nvPr/>
          </p:nvSpPr>
          <p:spPr>
            <a:xfrm>
              <a:off x="2993775" y="4640129"/>
              <a:ext cx="1039609" cy="338554"/>
            </a:xfrm>
            <a:prstGeom prst="rect">
              <a:avLst/>
            </a:prstGeom>
            <a:solidFill>
              <a:srgbClr val="FFFF00"/>
            </a:solidFill>
            <a:ln w="28575">
              <a:solidFill>
                <a:srgbClr val="FF0000"/>
              </a:solidFill>
            </a:ln>
          </p:spPr>
          <p:txBody>
            <a:bodyPr wrap="square" rtlCol="0">
              <a:spAutoFit/>
            </a:bodyPr>
            <a:lstStyle/>
            <a:p>
              <a:pPr algn="ctr"/>
              <a:r>
                <a:rPr lang="hr-HR" sz="1600" dirty="0" smtClean="0">
                  <a:solidFill>
                    <a:sysClr val="windowText" lastClr="000000"/>
                  </a:solidFill>
                </a:rPr>
                <a:t>NOS-POL</a:t>
              </a:r>
            </a:p>
          </p:txBody>
        </p:sp>
        <p:sp>
          <p:nvSpPr>
            <p:cNvPr id="88" name="TekstniOkvir 87"/>
            <p:cNvSpPr txBox="1"/>
            <p:nvPr/>
          </p:nvSpPr>
          <p:spPr>
            <a:xfrm>
              <a:off x="4388382" y="4654505"/>
              <a:ext cx="1039609" cy="338554"/>
            </a:xfrm>
            <a:prstGeom prst="rect">
              <a:avLst/>
            </a:prstGeom>
            <a:solidFill>
              <a:srgbClr val="FFFF00"/>
            </a:solidFill>
            <a:ln w="28575">
              <a:solidFill>
                <a:srgbClr val="FF0000"/>
              </a:solidFill>
            </a:ln>
          </p:spPr>
          <p:txBody>
            <a:bodyPr wrap="square" rtlCol="0">
              <a:spAutoFit/>
            </a:bodyPr>
            <a:lstStyle/>
            <a:p>
              <a:pPr algn="ctr"/>
              <a:r>
                <a:rPr lang="hr-HR" sz="1600" dirty="0" smtClean="0">
                  <a:solidFill>
                    <a:sysClr val="windowText" lastClr="000000"/>
                  </a:solidFill>
                </a:rPr>
                <a:t>NOS-OS</a:t>
              </a:r>
            </a:p>
          </p:txBody>
        </p:sp>
      </p:grpSp>
      <p:grpSp>
        <p:nvGrpSpPr>
          <p:cNvPr id="13" name="Grupa 12"/>
          <p:cNvGrpSpPr/>
          <p:nvPr/>
        </p:nvGrpSpPr>
        <p:grpSpPr>
          <a:xfrm>
            <a:off x="1703587" y="1321793"/>
            <a:ext cx="2124727" cy="430887"/>
            <a:chOff x="1703587" y="1321793"/>
            <a:chExt cx="2124727" cy="430887"/>
          </a:xfrm>
        </p:grpSpPr>
        <p:sp>
          <p:nvSpPr>
            <p:cNvPr id="54" name="TekstniOkvir 53"/>
            <p:cNvSpPr txBox="1"/>
            <p:nvPr/>
          </p:nvSpPr>
          <p:spPr>
            <a:xfrm>
              <a:off x="1703587" y="1321793"/>
              <a:ext cx="1039609" cy="430887"/>
            </a:xfrm>
            <a:prstGeom prst="rect">
              <a:avLst/>
            </a:prstGeom>
            <a:solidFill>
              <a:srgbClr val="FFFF00"/>
            </a:solidFill>
            <a:ln w="28575">
              <a:solidFill>
                <a:srgbClr val="0059A9"/>
              </a:solidFill>
            </a:ln>
          </p:spPr>
          <p:txBody>
            <a:bodyPr wrap="square" rtlCol="0">
              <a:spAutoFit/>
            </a:bodyPr>
            <a:lstStyle/>
            <a:p>
              <a:pPr algn="ctr"/>
              <a:r>
                <a:rPr lang="hr-HR" sz="2200" dirty="0" smtClean="0">
                  <a:solidFill>
                    <a:sysClr val="windowText" lastClr="000000"/>
                  </a:solidFill>
                </a:rPr>
                <a:t>SCZ RH</a:t>
              </a:r>
            </a:p>
          </p:txBody>
        </p:sp>
        <p:sp>
          <p:nvSpPr>
            <p:cNvPr id="11" name="Strelica udesno 10"/>
            <p:cNvSpPr/>
            <p:nvPr/>
          </p:nvSpPr>
          <p:spPr>
            <a:xfrm>
              <a:off x="2744575" y="1432706"/>
              <a:ext cx="1083739" cy="200055"/>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grpSp>
      <p:sp>
        <p:nvSpPr>
          <p:cNvPr id="86" name="TekstniOkvir 85"/>
          <p:cNvSpPr txBox="1"/>
          <p:nvPr/>
        </p:nvSpPr>
        <p:spPr>
          <a:xfrm>
            <a:off x="2996701" y="3701244"/>
            <a:ext cx="993793" cy="377276"/>
          </a:xfrm>
          <a:prstGeom prst="rect">
            <a:avLst/>
          </a:prstGeom>
          <a:solidFill>
            <a:srgbClr val="FFFF00"/>
          </a:solidFill>
          <a:ln w="28575">
            <a:solidFill>
              <a:srgbClr val="FF0000"/>
            </a:solidFill>
          </a:ln>
        </p:spPr>
        <p:txBody>
          <a:bodyPr wrap="square" rtlCol="0">
            <a:spAutoFit/>
          </a:bodyPr>
          <a:lstStyle/>
          <a:p>
            <a:pPr algn="ctr"/>
            <a:r>
              <a:rPr lang="hr-HR" dirty="0" smtClean="0">
                <a:solidFill>
                  <a:sysClr val="windowText" lastClr="000000"/>
                </a:solidFill>
              </a:rPr>
              <a:t>ŽZJZ</a:t>
            </a:r>
          </a:p>
        </p:txBody>
      </p:sp>
      <p:sp>
        <p:nvSpPr>
          <p:cNvPr id="93" name="TekstniOkvir 92"/>
          <p:cNvSpPr txBox="1"/>
          <p:nvPr/>
        </p:nvSpPr>
        <p:spPr>
          <a:xfrm>
            <a:off x="2996704" y="4131540"/>
            <a:ext cx="993793" cy="369332"/>
          </a:xfrm>
          <a:prstGeom prst="rect">
            <a:avLst/>
          </a:prstGeom>
          <a:solidFill>
            <a:srgbClr val="FFFF00"/>
          </a:solidFill>
          <a:ln w="28575">
            <a:solidFill>
              <a:srgbClr val="FF0000"/>
            </a:solidFill>
          </a:ln>
        </p:spPr>
        <p:txBody>
          <a:bodyPr wrap="square" rtlCol="0">
            <a:spAutoFit/>
          </a:bodyPr>
          <a:lstStyle/>
          <a:p>
            <a:pPr algn="ctr"/>
            <a:r>
              <a:rPr lang="hr-HR" dirty="0" smtClean="0">
                <a:solidFill>
                  <a:sysClr val="windowText" lastClr="000000"/>
                </a:solidFill>
              </a:rPr>
              <a:t>ŽHMP</a:t>
            </a:r>
          </a:p>
        </p:txBody>
      </p:sp>
      <p:sp>
        <p:nvSpPr>
          <p:cNvPr id="95" name="TekstniOkvir 94"/>
          <p:cNvSpPr txBox="1"/>
          <p:nvPr/>
        </p:nvSpPr>
        <p:spPr>
          <a:xfrm>
            <a:off x="2996704" y="4543921"/>
            <a:ext cx="993793" cy="377276"/>
          </a:xfrm>
          <a:prstGeom prst="rect">
            <a:avLst/>
          </a:prstGeom>
          <a:solidFill>
            <a:srgbClr val="FFFF00"/>
          </a:solidFill>
          <a:ln w="28575">
            <a:solidFill>
              <a:srgbClr val="FF0000"/>
            </a:solidFill>
          </a:ln>
        </p:spPr>
        <p:txBody>
          <a:bodyPr wrap="square" rtlCol="0">
            <a:spAutoFit/>
          </a:bodyPr>
          <a:lstStyle/>
          <a:p>
            <a:pPr algn="ctr"/>
            <a:r>
              <a:rPr lang="hr-HR" dirty="0" smtClean="0">
                <a:solidFill>
                  <a:sysClr val="windowText" lastClr="000000"/>
                </a:solidFill>
              </a:rPr>
              <a:t>VET INS</a:t>
            </a:r>
          </a:p>
        </p:txBody>
      </p:sp>
      <p:sp>
        <p:nvSpPr>
          <p:cNvPr id="97" name="TekstniOkvir 96"/>
          <p:cNvSpPr txBox="1"/>
          <p:nvPr/>
        </p:nvSpPr>
        <p:spPr>
          <a:xfrm>
            <a:off x="2993824" y="3301552"/>
            <a:ext cx="993793" cy="377276"/>
          </a:xfrm>
          <a:prstGeom prst="rect">
            <a:avLst/>
          </a:prstGeom>
          <a:solidFill>
            <a:srgbClr val="FFFF00"/>
          </a:solidFill>
          <a:ln w="28575">
            <a:solidFill>
              <a:srgbClr val="FF0000"/>
            </a:solidFill>
          </a:ln>
        </p:spPr>
        <p:txBody>
          <a:bodyPr wrap="square" rtlCol="0">
            <a:spAutoFit/>
          </a:bodyPr>
          <a:lstStyle/>
          <a:p>
            <a:pPr algn="ctr"/>
            <a:r>
              <a:rPr lang="hr-HR" dirty="0" smtClean="0">
                <a:solidFill>
                  <a:sysClr val="windowText" lastClr="000000"/>
                </a:solidFill>
              </a:rPr>
              <a:t>HGSS</a:t>
            </a:r>
          </a:p>
        </p:txBody>
      </p:sp>
      <p:sp>
        <p:nvSpPr>
          <p:cNvPr id="47" name="Peterokut 46"/>
          <p:cNvSpPr/>
          <p:nvPr/>
        </p:nvSpPr>
        <p:spPr>
          <a:xfrm>
            <a:off x="4368679" y="4883407"/>
            <a:ext cx="6259287" cy="1147296"/>
          </a:xfrm>
          <a:prstGeom prst="homePlate">
            <a:avLst/>
          </a:prstGeom>
          <a:gradFill flip="none" rotWithShape="1">
            <a:gsLst>
              <a:gs pos="100000">
                <a:srgbClr val="FF99FF"/>
              </a:gs>
              <a:gs pos="16000">
                <a:srgbClr val="99FF33"/>
              </a:gs>
              <a:gs pos="0">
                <a:srgbClr val="92D050">
                  <a:shade val="100000"/>
                  <a:satMod val="115000"/>
                </a:srgb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2200" b="1" dirty="0" smtClean="0">
                <a:solidFill>
                  <a:schemeClr val="tx1"/>
                </a:solidFill>
              </a:rPr>
              <a:t>PLANIRANJE I PRIPREMA ODGOVORA</a:t>
            </a:r>
            <a:endParaRPr lang="hr-HR" sz="2200" b="1" dirty="0">
              <a:solidFill>
                <a:schemeClr val="tx1"/>
              </a:solidFill>
            </a:endParaRPr>
          </a:p>
          <a:p>
            <a:pPr algn="ctr"/>
            <a:r>
              <a:rPr lang="hr-HR" sz="2200" b="1" dirty="0" smtClean="0">
                <a:solidFill>
                  <a:schemeClr val="tx1"/>
                </a:solidFill>
              </a:rPr>
              <a:t>PODUZIMANJE MJERA OTKLANJANJA UGROZE</a:t>
            </a:r>
          </a:p>
          <a:p>
            <a:pPr algn="ctr"/>
            <a:r>
              <a:rPr lang="hr-HR" sz="2200" b="1" dirty="0" smtClean="0">
                <a:solidFill>
                  <a:schemeClr val="tx1"/>
                </a:solidFill>
              </a:rPr>
              <a:t>I/ILI SMANJENJA POSLJEDICA</a:t>
            </a:r>
          </a:p>
        </p:txBody>
      </p:sp>
      <p:sp>
        <p:nvSpPr>
          <p:cNvPr id="3" name="Pravokutnik 2"/>
          <p:cNvSpPr/>
          <p:nvPr/>
        </p:nvSpPr>
        <p:spPr>
          <a:xfrm>
            <a:off x="5390413" y="1279802"/>
            <a:ext cx="6445030" cy="5241767"/>
          </a:xfrm>
          <a:prstGeom prst="rect">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1950" lvl="2" indent="-342900">
              <a:buFont typeface="Arial" panose="020B0604020202020204" pitchFamily="34" charset="0"/>
              <a:buChar char="•"/>
            </a:pPr>
            <a:endParaRPr lang="hr-HR" sz="2400" b="1" dirty="0" smtClean="0">
              <a:solidFill>
                <a:schemeClr val="tx1"/>
              </a:solidFill>
            </a:endParaRPr>
          </a:p>
          <a:p>
            <a:pPr marL="361950" lvl="2" indent="-342900">
              <a:buFont typeface="Arial" panose="020B0604020202020204" pitchFamily="34" charset="0"/>
              <a:buChar char="•"/>
            </a:pPr>
            <a:r>
              <a:rPr lang="hr-HR" sz="2400" b="1" dirty="0" smtClean="0">
                <a:solidFill>
                  <a:schemeClr val="tx1"/>
                </a:solidFill>
              </a:rPr>
              <a:t>Definira se format rada Koordinacije</a:t>
            </a:r>
          </a:p>
          <a:p>
            <a:pPr marL="361950" lvl="2" indent="-342900">
              <a:buFont typeface="Arial" panose="020B0604020202020204" pitchFamily="34" charset="0"/>
              <a:buChar char="•"/>
            </a:pPr>
            <a:r>
              <a:rPr lang="hr-HR" sz="2400" b="1" dirty="0" smtClean="0">
                <a:solidFill>
                  <a:schemeClr val="tx1"/>
                </a:solidFill>
              </a:rPr>
              <a:t>Nositelj upravljanja krizom (određivanje)</a:t>
            </a:r>
          </a:p>
          <a:p>
            <a:pPr marL="361950" lvl="2" indent="-342900">
              <a:buFont typeface="Arial" panose="020B0604020202020204" pitchFamily="34" charset="0"/>
              <a:buChar char="•"/>
            </a:pPr>
            <a:r>
              <a:rPr lang="hr-HR" sz="2400" b="1" dirty="0">
                <a:solidFill>
                  <a:schemeClr val="tx1"/>
                </a:solidFill>
              </a:rPr>
              <a:t>Krizni stožeri (pripravnost i aktivirani)</a:t>
            </a:r>
          </a:p>
          <a:p>
            <a:pPr marL="361950" lvl="2" indent="-342900">
              <a:buFont typeface="Arial" panose="020B0604020202020204" pitchFamily="34" charset="0"/>
              <a:buChar char="•"/>
            </a:pPr>
            <a:r>
              <a:rPr lang="hr-HR" sz="2400" b="1" dirty="0" smtClean="0">
                <a:solidFill>
                  <a:schemeClr val="tx1"/>
                </a:solidFill>
              </a:rPr>
              <a:t>Pripravnost i mobiliziranje </a:t>
            </a:r>
            <a:r>
              <a:rPr lang="hr-HR" sz="2400" b="1" dirty="0" err="1" smtClean="0">
                <a:solidFill>
                  <a:schemeClr val="tx1"/>
                </a:solidFill>
              </a:rPr>
              <a:t>Op</a:t>
            </a:r>
            <a:r>
              <a:rPr lang="hr-HR" sz="2400" b="1" dirty="0" smtClean="0">
                <a:solidFill>
                  <a:schemeClr val="tx1"/>
                </a:solidFill>
              </a:rPr>
              <a:t>. snaga CZ</a:t>
            </a:r>
          </a:p>
          <a:p>
            <a:pPr marL="361950" lvl="2" indent="-342900">
              <a:buFont typeface="Arial" panose="020B0604020202020204" pitchFamily="34" charset="0"/>
              <a:buChar char="•"/>
            </a:pPr>
            <a:r>
              <a:rPr lang="hr-HR" sz="2400" b="1" dirty="0" smtClean="0">
                <a:solidFill>
                  <a:schemeClr val="tx1"/>
                </a:solidFill>
              </a:rPr>
              <a:t>Tim za krizno komuniciranje (formiranje)</a:t>
            </a:r>
          </a:p>
          <a:p>
            <a:pPr marL="361950" lvl="2" indent="-342900">
              <a:buFont typeface="Arial" panose="020B0604020202020204" pitchFamily="34" charset="0"/>
              <a:buChar char="•"/>
            </a:pPr>
            <a:r>
              <a:rPr lang="hr-HR" sz="2400" b="1" dirty="0" smtClean="0">
                <a:solidFill>
                  <a:schemeClr val="tx1"/>
                </a:solidFill>
              </a:rPr>
              <a:t>Tim </a:t>
            </a:r>
            <a:r>
              <a:rPr lang="hr-HR" sz="2400" b="1" dirty="0">
                <a:solidFill>
                  <a:schemeClr val="tx1"/>
                </a:solidFill>
              </a:rPr>
              <a:t>za nadzor </a:t>
            </a:r>
            <a:r>
              <a:rPr lang="hr-HR" sz="2400" b="1" dirty="0" smtClean="0">
                <a:solidFill>
                  <a:schemeClr val="tx1"/>
                </a:solidFill>
              </a:rPr>
              <a:t>stanja, koordiniranje i </a:t>
            </a:r>
            <a:r>
              <a:rPr lang="hr-HR" sz="2400" b="1" dirty="0">
                <a:solidFill>
                  <a:schemeClr val="tx1"/>
                </a:solidFill>
              </a:rPr>
              <a:t>pomoć elementima SUDOS na ugroženim </a:t>
            </a:r>
            <a:r>
              <a:rPr lang="hr-HR" sz="2400" b="1" dirty="0" smtClean="0">
                <a:solidFill>
                  <a:schemeClr val="tx1"/>
                </a:solidFill>
              </a:rPr>
              <a:t>područjima</a:t>
            </a:r>
          </a:p>
          <a:p>
            <a:pPr marL="361950" lvl="2" indent="-342900">
              <a:buFont typeface="Arial" panose="020B0604020202020204" pitchFamily="34" charset="0"/>
              <a:buChar char="•"/>
            </a:pPr>
            <a:r>
              <a:rPr lang="hr-HR" sz="2400" b="1" dirty="0" err="1" smtClean="0">
                <a:solidFill>
                  <a:schemeClr val="tx1"/>
                </a:solidFill>
              </a:rPr>
              <a:t>pVRH</a:t>
            </a:r>
            <a:r>
              <a:rPr lang="hr-HR" sz="2400" b="1" dirty="0" smtClean="0">
                <a:solidFill>
                  <a:schemeClr val="tx1"/>
                </a:solidFill>
              </a:rPr>
              <a:t> predlaže se da od PRH traži suglasnost za uporabu NOS OSRH</a:t>
            </a:r>
            <a:endParaRPr lang="hr-HR" sz="2400" b="1" dirty="0">
              <a:solidFill>
                <a:schemeClr val="tx1"/>
              </a:solidFill>
            </a:endParaRPr>
          </a:p>
          <a:p>
            <a:pPr marL="361950" lvl="2" indent="-342900">
              <a:buFont typeface="Arial" panose="020B0604020202020204" pitchFamily="34" charset="0"/>
              <a:buChar char="•"/>
            </a:pPr>
            <a:r>
              <a:rPr lang="hr-HR" sz="2400" b="1" dirty="0" smtClean="0">
                <a:solidFill>
                  <a:schemeClr val="tx1"/>
                </a:solidFill>
              </a:rPr>
              <a:t>Komuniciranje s tijelima BiH i Srbije o opcijama (MVEP, DUZS)</a:t>
            </a:r>
          </a:p>
          <a:p>
            <a:pPr marL="361950" lvl="2" indent="-342900">
              <a:buFont typeface="Arial" panose="020B0604020202020204" pitchFamily="34" charset="0"/>
              <a:buChar char="•"/>
            </a:pPr>
            <a:r>
              <a:rPr lang="hr-HR" sz="2400" b="1" dirty="0" smtClean="0">
                <a:solidFill>
                  <a:schemeClr val="tx1"/>
                </a:solidFill>
              </a:rPr>
              <a:t>Tim </a:t>
            </a:r>
            <a:r>
              <a:rPr lang="hr-HR" sz="2400" b="1" dirty="0">
                <a:solidFill>
                  <a:schemeClr val="tx1"/>
                </a:solidFill>
              </a:rPr>
              <a:t>za analizu procesa upravljanja i djelovanja u odgovoru na štetni događaj </a:t>
            </a:r>
            <a:r>
              <a:rPr lang="hr-HR" sz="2400" b="1" dirty="0" smtClean="0">
                <a:solidFill>
                  <a:schemeClr val="tx1"/>
                </a:solidFill>
              </a:rPr>
              <a:t>(izrada </a:t>
            </a:r>
            <a:r>
              <a:rPr lang="hr-HR" sz="2400" b="1" dirty="0">
                <a:solidFill>
                  <a:schemeClr val="tx1"/>
                </a:solidFill>
              </a:rPr>
              <a:t>naučenih </a:t>
            </a:r>
            <a:r>
              <a:rPr lang="hr-HR" sz="2400" b="1" dirty="0" smtClean="0">
                <a:solidFill>
                  <a:schemeClr val="tx1"/>
                </a:solidFill>
              </a:rPr>
              <a:t>lekcija).</a:t>
            </a:r>
            <a:endParaRPr lang="hr-HR" sz="2400" b="1" dirty="0">
              <a:solidFill>
                <a:schemeClr val="tx1"/>
              </a:solidFill>
            </a:endParaRPr>
          </a:p>
          <a:p>
            <a:pPr marL="361950" lvl="2" indent="-342900">
              <a:buFont typeface="Arial" panose="020B0604020202020204" pitchFamily="34" charset="0"/>
              <a:buChar char="•"/>
            </a:pPr>
            <a:endParaRPr lang="hr-HR" sz="2800" b="1" dirty="0">
              <a:solidFill>
                <a:schemeClr val="tx1"/>
              </a:solidFill>
            </a:endParaRPr>
          </a:p>
        </p:txBody>
      </p:sp>
    </p:spTree>
    <p:extLst>
      <p:ext uri="{BB962C8B-B14F-4D97-AF65-F5344CB8AC3E}">
        <p14:creationId xmlns:p14="http://schemas.microsoft.com/office/powerpoint/2010/main" val="3900946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2000"/>
                                  </p:stCondLst>
                                  <p:childTnLst>
                                    <p:set>
                                      <p:cBhvr>
                                        <p:cTn id="6" dur="1" fill="hold">
                                          <p:stCondLst>
                                            <p:cond delay="0"/>
                                          </p:stCondLst>
                                        </p:cTn>
                                        <p:tgtEl>
                                          <p:spTgt spid="47"/>
                                        </p:tgtEl>
                                        <p:attrNameLst>
                                          <p:attrName>style.visibility</p:attrName>
                                        </p:attrNameLst>
                                      </p:cBhvr>
                                      <p:to>
                                        <p:strVal val="visible"/>
                                      </p:to>
                                    </p:set>
                                    <p:animEffect transition="in" filter="wipe(left)">
                                      <p:cBhvr>
                                        <p:cTn id="7" dur="500"/>
                                        <p:tgtEl>
                                          <p:spTgt spid="47"/>
                                        </p:tgtEl>
                                      </p:cBhvr>
                                    </p:animEffect>
                                  </p:childTnLst>
                                </p:cTn>
                              </p:par>
                            </p:childTnLst>
                          </p:cTn>
                        </p:par>
                        <p:par>
                          <p:cTn id="8" fill="hold">
                            <p:stCondLst>
                              <p:cond delay="2500"/>
                            </p:stCondLst>
                            <p:childTnLst>
                              <p:par>
                                <p:cTn id="9" presetID="22" presetClass="entr" presetSubtype="1"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up)">
                                      <p:cBhvr>
                                        <p:cTn id="11" dur="7000"/>
                                        <p:tgtEl>
                                          <p:spTgt spid="3"/>
                                        </p:tgtEl>
                                      </p:cBhvr>
                                    </p:animEffect>
                                  </p:childTnLst>
                                </p:cTn>
                              </p:par>
                            </p:childTnLst>
                          </p:cTn>
                        </p:par>
                        <p:par>
                          <p:cTn id="12" fill="hold">
                            <p:stCondLst>
                              <p:cond delay="9500"/>
                            </p:stCondLst>
                            <p:childTnLst>
                              <p:par>
                                <p:cTn id="13" presetID="22" presetClass="entr" presetSubtype="8" fill="hold"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left)">
                                      <p:cBhvr>
                                        <p:cTn id="15" dur="4000"/>
                                        <p:tgtEl>
                                          <p:spTgt spid="5"/>
                                        </p:tgtEl>
                                      </p:cBhvr>
                                    </p:animEffect>
                                  </p:childTnLst>
                                </p:cTn>
                              </p:par>
                            </p:childTnLst>
                          </p:cTn>
                        </p:par>
                        <p:par>
                          <p:cTn id="16" fill="hold">
                            <p:stCondLst>
                              <p:cond delay="13500"/>
                            </p:stCondLst>
                            <p:childTnLst>
                              <p:par>
                                <p:cTn id="17" presetID="22" presetClass="entr" presetSubtype="8" fill="hold" nodeType="afterEffect">
                                  <p:stCondLst>
                                    <p:cond delay="200"/>
                                  </p:stCondLst>
                                  <p:childTnLst>
                                    <p:set>
                                      <p:cBhvr>
                                        <p:cTn id="18" dur="1" fill="hold">
                                          <p:stCondLst>
                                            <p:cond delay="0"/>
                                          </p:stCondLst>
                                        </p:cTn>
                                        <p:tgtEl>
                                          <p:spTgt spid="8"/>
                                        </p:tgtEl>
                                        <p:attrNameLst>
                                          <p:attrName>style.visibility</p:attrName>
                                        </p:attrNameLst>
                                      </p:cBhvr>
                                      <p:to>
                                        <p:strVal val="visible"/>
                                      </p:to>
                                    </p:set>
                                    <p:animEffect transition="in" filter="wipe(left)">
                                      <p:cBhvr>
                                        <p:cTn id="19" dur="10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1" fill="hold" grpId="0" nodeType="clickEffect">
                                  <p:stCondLst>
                                    <p:cond delay="0"/>
                                  </p:stCondLst>
                                  <p:childTnLst>
                                    <p:set>
                                      <p:cBhvr>
                                        <p:cTn id="23" dur="1" fill="hold">
                                          <p:stCondLst>
                                            <p:cond delay="0"/>
                                          </p:stCondLst>
                                        </p:cTn>
                                        <p:tgtEl>
                                          <p:spTgt spid="45"/>
                                        </p:tgtEl>
                                        <p:attrNameLst>
                                          <p:attrName>style.visibility</p:attrName>
                                        </p:attrNameLst>
                                      </p:cBhvr>
                                      <p:to>
                                        <p:strVal val="visible"/>
                                      </p:to>
                                    </p:set>
                                    <p:anim calcmode="lin" valueType="num">
                                      <p:cBhvr additive="base">
                                        <p:cTn id="24" dur="500" fill="hold"/>
                                        <p:tgtEl>
                                          <p:spTgt spid="45"/>
                                        </p:tgtEl>
                                        <p:attrNameLst>
                                          <p:attrName>ppt_x</p:attrName>
                                        </p:attrNameLst>
                                      </p:cBhvr>
                                      <p:tavLst>
                                        <p:tav tm="0">
                                          <p:val>
                                            <p:strVal val="#ppt_x"/>
                                          </p:val>
                                        </p:tav>
                                        <p:tav tm="100000">
                                          <p:val>
                                            <p:strVal val="#ppt_x"/>
                                          </p:val>
                                        </p:tav>
                                      </p:tavLst>
                                    </p:anim>
                                    <p:anim calcmode="lin" valueType="num">
                                      <p:cBhvr additive="base">
                                        <p:cTn id="25" dur="500" fill="hold"/>
                                        <p:tgtEl>
                                          <p:spTgt spid="45"/>
                                        </p:tgtEl>
                                        <p:attrNameLst>
                                          <p:attrName>ppt_y</p:attrName>
                                        </p:attrNameLst>
                                      </p:cBhvr>
                                      <p:tavLst>
                                        <p:tav tm="0">
                                          <p:val>
                                            <p:strVal val="0-#ppt_h/2"/>
                                          </p:val>
                                        </p:tav>
                                        <p:tav tm="100000">
                                          <p:val>
                                            <p:strVal val="#ppt_y"/>
                                          </p:val>
                                        </p:tav>
                                      </p:tavLst>
                                    </p:anim>
                                  </p:childTnLst>
                                </p:cTn>
                              </p:par>
                            </p:childTnLst>
                          </p:cTn>
                        </p:par>
                        <p:par>
                          <p:cTn id="26" fill="hold">
                            <p:stCondLst>
                              <p:cond delay="500"/>
                            </p:stCondLst>
                            <p:childTnLst>
                              <p:par>
                                <p:cTn id="27" presetID="2" presetClass="entr" presetSubtype="4" fill="hold" grpId="0" nodeType="afterEffect">
                                  <p:stCondLst>
                                    <p:cond delay="500"/>
                                  </p:stCondLst>
                                  <p:childTnLst>
                                    <p:set>
                                      <p:cBhvr>
                                        <p:cTn id="28" dur="1" fill="hold">
                                          <p:stCondLst>
                                            <p:cond delay="0"/>
                                          </p:stCondLst>
                                        </p:cTn>
                                        <p:tgtEl>
                                          <p:spTgt spid="46"/>
                                        </p:tgtEl>
                                        <p:attrNameLst>
                                          <p:attrName>style.visibility</p:attrName>
                                        </p:attrNameLst>
                                      </p:cBhvr>
                                      <p:to>
                                        <p:strVal val="visible"/>
                                      </p:to>
                                    </p:set>
                                    <p:anim calcmode="lin" valueType="num">
                                      <p:cBhvr additive="base">
                                        <p:cTn id="29" dur="500" fill="hold"/>
                                        <p:tgtEl>
                                          <p:spTgt spid="46"/>
                                        </p:tgtEl>
                                        <p:attrNameLst>
                                          <p:attrName>ppt_x</p:attrName>
                                        </p:attrNameLst>
                                      </p:cBhvr>
                                      <p:tavLst>
                                        <p:tav tm="0">
                                          <p:val>
                                            <p:strVal val="#ppt_x"/>
                                          </p:val>
                                        </p:tav>
                                        <p:tav tm="100000">
                                          <p:val>
                                            <p:strVal val="#ppt_x"/>
                                          </p:val>
                                        </p:tav>
                                      </p:tavLst>
                                    </p:anim>
                                    <p:anim calcmode="lin" valueType="num">
                                      <p:cBhvr additive="base">
                                        <p:cTn id="30" dur="500" fill="hold"/>
                                        <p:tgtEl>
                                          <p:spTgt spid="46"/>
                                        </p:tgtEl>
                                        <p:attrNameLst>
                                          <p:attrName>ppt_y</p:attrName>
                                        </p:attrNameLst>
                                      </p:cBhvr>
                                      <p:tavLst>
                                        <p:tav tm="0">
                                          <p:val>
                                            <p:strVal val="1+#ppt_h/2"/>
                                          </p:val>
                                        </p:tav>
                                        <p:tav tm="100000">
                                          <p:val>
                                            <p:strVal val="#ppt_y"/>
                                          </p:val>
                                        </p:tav>
                                      </p:tavLst>
                                    </p:anim>
                                  </p:childTnLst>
                                </p:cTn>
                              </p:par>
                            </p:childTnLst>
                          </p:cTn>
                        </p:par>
                        <p:par>
                          <p:cTn id="31" fill="hold">
                            <p:stCondLst>
                              <p:cond delay="1500"/>
                            </p:stCondLst>
                            <p:childTnLst>
                              <p:par>
                                <p:cTn id="32" presetID="2" presetClass="entr" presetSubtype="4" fill="hold" grpId="0" nodeType="afterEffect">
                                  <p:stCondLst>
                                    <p:cond delay="500"/>
                                  </p:stCondLst>
                                  <p:childTnLst>
                                    <p:set>
                                      <p:cBhvr>
                                        <p:cTn id="33" dur="1" fill="hold">
                                          <p:stCondLst>
                                            <p:cond delay="0"/>
                                          </p:stCondLst>
                                        </p:cTn>
                                        <p:tgtEl>
                                          <p:spTgt spid="64"/>
                                        </p:tgtEl>
                                        <p:attrNameLst>
                                          <p:attrName>style.visibility</p:attrName>
                                        </p:attrNameLst>
                                      </p:cBhvr>
                                      <p:to>
                                        <p:strVal val="visible"/>
                                      </p:to>
                                    </p:set>
                                    <p:anim calcmode="lin" valueType="num">
                                      <p:cBhvr additive="base">
                                        <p:cTn id="34" dur="500" fill="hold"/>
                                        <p:tgtEl>
                                          <p:spTgt spid="64"/>
                                        </p:tgtEl>
                                        <p:attrNameLst>
                                          <p:attrName>ppt_x</p:attrName>
                                        </p:attrNameLst>
                                      </p:cBhvr>
                                      <p:tavLst>
                                        <p:tav tm="0">
                                          <p:val>
                                            <p:strVal val="#ppt_x"/>
                                          </p:val>
                                        </p:tav>
                                        <p:tav tm="100000">
                                          <p:val>
                                            <p:strVal val="#ppt_x"/>
                                          </p:val>
                                        </p:tav>
                                      </p:tavLst>
                                    </p:anim>
                                    <p:anim calcmode="lin" valueType="num">
                                      <p:cBhvr additive="base">
                                        <p:cTn id="35" dur="500" fill="hold"/>
                                        <p:tgtEl>
                                          <p:spTgt spid="64"/>
                                        </p:tgtEl>
                                        <p:attrNameLst>
                                          <p:attrName>ppt_y</p:attrName>
                                        </p:attrNameLst>
                                      </p:cBhvr>
                                      <p:tavLst>
                                        <p:tav tm="0">
                                          <p:val>
                                            <p:strVal val="1+#ppt_h/2"/>
                                          </p:val>
                                        </p:tav>
                                        <p:tav tm="100000">
                                          <p:val>
                                            <p:strVal val="#ppt_y"/>
                                          </p:val>
                                        </p:tav>
                                      </p:tavLst>
                                    </p:anim>
                                  </p:childTnLst>
                                </p:cTn>
                              </p:par>
                            </p:childTnLst>
                          </p:cTn>
                        </p:par>
                        <p:par>
                          <p:cTn id="36" fill="hold">
                            <p:stCondLst>
                              <p:cond delay="2500"/>
                            </p:stCondLst>
                            <p:childTnLst>
                              <p:par>
                                <p:cTn id="37" presetID="2" presetClass="entr" presetSubtype="1" fill="hold" grpId="0" nodeType="afterEffect">
                                  <p:stCondLst>
                                    <p:cond delay="500"/>
                                  </p:stCondLst>
                                  <p:childTnLst>
                                    <p:set>
                                      <p:cBhvr>
                                        <p:cTn id="38" dur="1" fill="hold">
                                          <p:stCondLst>
                                            <p:cond delay="0"/>
                                          </p:stCondLst>
                                        </p:cTn>
                                        <p:tgtEl>
                                          <p:spTgt spid="53"/>
                                        </p:tgtEl>
                                        <p:attrNameLst>
                                          <p:attrName>style.visibility</p:attrName>
                                        </p:attrNameLst>
                                      </p:cBhvr>
                                      <p:to>
                                        <p:strVal val="visible"/>
                                      </p:to>
                                    </p:set>
                                    <p:anim calcmode="lin" valueType="num">
                                      <p:cBhvr additive="base">
                                        <p:cTn id="39" dur="500" fill="hold"/>
                                        <p:tgtEl>
                                          <p:spTgt spid="53"/>
                                        </p:tgtEl>
                                        <p:attrNameLst>
                                          <p:attrName>ppt_x</p:attrName>
                                        </p:attrNameLst>
                                      </p:cBhvr>
                                      <p:tavLst>
                                        <p:tav tm="0">
                                          <p:val>
                                            <p:strVal val="#ppt_x"/>
                                          </p:val>
                                        </p:tav>
                                        <p:tav tm="100000">
                                          <p:val>
                                            <p:strVal val="#ppt_x"/>
                                          </p:val>
                                        </p:tav>
                                      </p:tavLst>
                                    </p:anim>
                                    <p:anim calcmode="lin" valueType="num">
                                      <p:cBhvr additive="base">
                                        <p:cTn id="40" dur="500" fill="hold"/>
                                        <p:tgtEl>
                                          <p:spTgt spid="53"/>
                                        </p:tgtEl>
                                        <p:attrNameLst>
                                          <p:attrName>ppt_y</p:attrName>
                                        </p:attrNameLst>
                                      </p:cBhvr>
                                      <p:tavLst>
                                        <p:tav tm="0">
                                          <p:val>
                                            <p:strVal val="0-#ppt_h/2"/>
                                          </p:val>
                                        </p:tav>
                                        <p:tav tm="100000">
                                          <p:val>
                                            <p:strVal val="#ppt_y"/>
                                          </p:val>
                                        </p:tav>
                                      </p:tavLst>
                                    </p:anim>
                                  </p:childTnLst>
                                </p:cTn>
                              </p:par>
                            </p:childTnLst>
                          </p:cTn>
                        </p:par>
                        <p:par>
                          <p:cTn id="41" fill="hold">
                            <p:stCondLst>
                              <p:cond delay="3500"/>
                            </p:stCondLst>
                            <p:childTnLst>
                              <p:par>
                                <p:cTn id="42" presetID="2" presetClass="entr" presetSubtype="4" fill="hold" nodeType="afterEffect">
                                  <p:stCondLst>
                                    <p:cond delay="500"/>
                                  </p:stCondLst>
                                  <p:childTnLst>
                                    <p:set>
                                      <p:cBhvr>
                                        <p:cTn id="43" dur="1" fill="hold">
                                          <p:stCondLst>
                                            <p:cond delay="0"/>
                                          </p:stCondLst>
                                        </p:cTn>
                                        <p:tgtEl>
                                          <p:spTgt spid="9"/>
                                        </p:tgtEl>
                                        <p:attrNameLst>
                                          <p:attrName>style.visibility</p:attrName>
                                        </p:attrNameLst>
                                      </p:cBhvr>
                                      <p:to>
                                        <p:strVal val="visible"/>
                                      </p:to>
                                    </p:set>
                                    <p:anim calcmode="lin" valueType="num">
                                      <p:cBhvr additive="base">
                                        <p:cTn id="44" dur="500" fill="hold"/>
                                        <p:tgtEl>
                                          <p:spTgt spid="9"/>
                                        </p:tgtEl>
                                        <p:attrNameLst>
                                          <p:attrName>ppt_x</p:attrName>
                                        </p:attrNameLst>
                                      </p:cBhvr>
                                      <p:tavLst>
                                        <p:tav tm="0">
                                          <p:val>
                                            <p:strVal val="#ppt_x"/>
                                          </p:val>
                                        </p:tav>
                                        <p:tav tm="100000">
                                          <p:val>
                                            <p:strVal val="#ppt_x"/>
                                          </p:val>
                                        </p:tav>
                                      </p:tavLst>
                                    </p:anim>
                                    <p:anim calcmode="lin" valueType="num">
                                      <p:cBhvr additive="base">
                                        <p:cTn id="45" dur="500" fill="hold"/>
                                        <p:tgtEl>
                                          <p:spTgt spid="9"/>
                                        </p:tgtEl>
                                        <p:attrNameLst>
                                          <p:attrName>ppt_y</p:attrName>
                                        </p:attrNameLst>
                                      </p:cBhvr>
                                      <p:tavLst>
                                        <p:tav tm="0">
                                          <p:val>
                                            <p:strVal val="1+#ppt_h/2"/>
                                          </p:val>
                                        </p:tav>
                                        <p:tav tm="100000">
                                          <p:val>
                                            <p:strVal val="#ppt_y"/>
                                          </p:val>
                                        </p:tav>
                                      </p:tavLst>
                                    </p:anim>
                                  </p:childTnLst>
                                </p:cTn>
                              </p:par>
                            </p:childTnLst>
                          </p:cTn>
                        </p:par>
                        <p:par>
                          <p:cTn id="46" fill="hold">
                            <p:stCondLst>
                              <p:cond delay="4500"/>
                            </p:stCondLst>
                            <p:childTnLst>
                              <p:par>
                                <p:cTn id="47" presetID="56" presetClass="path" presetSubtype="0" accel="50000" decel="50000" fill="hold" grpId="1" nodeType="afterEffect">
                                  <p:stCondLst>
                                    <p:cond delay="500"/>
                                  </p:stCondLst>
                                  <p:childTnLst>
                                    <p:animMotion origin="layout" path="M 0.00156 -0.15046 L 0.27956 -0.48241 " pathEditMode="relative" rAng="0" ptsTypes="AA">
                                      <p:cBhvr>
                                        <p:cTn id="48" dur="2000" fill="hold"/>
                                        <p:tgtEl>
                                          <p:spTgt spid="87"/>
                                        </p:tgtEl>
                                        <p:attrNameLst>
                                          <p:attrName>ppt_x</p:attrName>
                                          <p:attrName>ppt_y</p:attrName>
                                        </p:attrNameLst>
                                      </p:cBhvr>
                                      <p:rCtr x="13893" y="-16597"/>
                                    </p:animMotion>
                                  </p:childTnLst>
                                </p:cTn>
                              </p:par>
                            </p:childTnLst>
                          </p:cTn>
                        </p:par>
                        <p:par>
                          <p:cTn id="49" fill="hold">
                            <p:stCondLst>
                              <p:cond delay="7000"/>
                            </p:stCondLst>
                            <p:childTnLst>
                              <p:par>
                                <p:cTn id="50" presetID="2" presetClass="entr" presetSubtype="3" fill="hold" nodeType="afterEffect">
                                  <p:stCondLst>
                                    <p:cond delay="0"/>
                                  </p:stCondLst>
                                  <p:childTnLst>
                                    <p:set>
                                      <p:cBhvr>
                                        <p:cTn id="51" dur="1" fill="hold">
                                          <p:stCondLst>
                                            <p:cond delay="0"/>
                                          </p:stCondLst>
                                        </p:cTn>
                                        <p:tgtEl>
                                          <p:spTgt spid="12"/>
                                        </p:tgtEl>
                                        <p:attrNameLst>
                                          <p:attrName>style.visibility</p:attrName>
                                        </p:attrNameLst>
                                      </p:cBhvr>
                                      <p:to>
                                        <p:strVal val="visible"/>
                                      </p:to>
                                    </p:set>
                                    <p:anim calcmode="lin" valueType="num">
                                      <p:cBhvr additive="base">
                                        <p:cTn id="52" dur="1000" fill="hold"/>
                                        <p:tgtEl>
                                          <p:spTgt spid="12"/>
                                        </p:tgtEl>
                                        <p:attrNameLst>
                                          <p:attrName>ppt_x</p:attrName>
                                        </p:attrNameLst>
                                      </p:cBhvr>
                                      <p:tavLst>
                                        <p:tav tm="0">
                                          <p:val>
                                            <p:strVal val="1+#ppt_w/2"/>
                                          </p:val>
                                        </p:tav>
                                        <p:tav tm="100000">
                                          <p:val>
                                            <p:strVal val="#ppt_x"/>
                                          </p:val>
                                        </p:tav>
                                      </p:tavLst>
                                    </p:anim>
                                    <p:anim calcmode="lin" valueType="num">
                                      <p:cBhvr additive="base">
                                        <p:cTn id="53" dur="1000" fill="hold"/>
                                        <p:tgtEl>
                                          <p:spTgt spid="12"/>
                                        </p:tgtEl>
                                        <p:attrNameLst>
                                          <p:attrName>ppt_y</p:attrName>
                                        </p:attrNameLst>
                                      </p:cBhvr>
                                      <p:tavLst>
                                        <p:tav tm="0">
                                          <p:val>
                                            <p:strVal val="0-#ppt_h/2"/>
                                          </p:val>
                                        </p:tav>
                                        <p:tav tm="100000">
                                          <p:val>
                                            <p:strVal val="#ppt_y"/>
                                          </p:val>
                                        </p:tav>
                                      </p:tavLst>
                                    </p:anim>
                                  </p:childTnLst>
                                </p:cTn>
                              </p:par>
                            </p:childTnLst>
                          </p:cTn>
                        </p:par>
                        <p:par>
                          <p:cTn id="54" fill="hold">
                            <p:stCondLst>
                              <p:cond delay="8000"/>
                            </p:stCondLst>
                            <p:childTnLst>
                              <p:par>
                                <p:cTn id="55" presetID="2" presetClass="entr" presetSubtype="8" fill="hold" nodeType="afterEffect">
                                  <p:stCondLst>
                                    <p:cond delay="0"/>
                                  </p:stCondLst>
                                  <p:childTnLst>
                                    <p:set>
                                      <p:cBhvr>
                                        <p:cTn id="56" dur="1" fill="hold">
                                          <p:stCondLst>
                                            <p:cond delay="0"/>
                                          </p:stCondLst>
                                        </p:cTn>
                                        <p:tgtEl>
                                          <p:spTgt spid="13"/>
                                        </p:tgtEl>
                                        <p:attrNameLst>
                                          <p:attrName>style.visibility</p:attrName>
                                        </p:attrNameLst>
                                      </p:cBhvr>
                                      <p:to>
                                        <p:strVal val="visible"/>
                                      </p:to>
                                    </p:set>
                                    <p:anim calcmode="lin" valueType="num">
                                      <p:cBhvr additive="base">
                                        <p:cTn id="57" dur="500" fill="hold"/>
                                        <p:tgtEl>
                                          <p:spTgt spid="13"/>
                                        </p:tgtEl>
                                        <p:attrNameLst>
                                          <p:attrName>ppt_x</p:attrName>
                                        </p:attrNameLst>
                                      </p:cBhvr>
                                      <p:tavLst>
                                        <p:tav tm="0">
                                          <p:val>
                                            <p:strVal val="0-#ppt_w/2"/>
                                          </p:val>
                                        </p:tav>
                                        <p:tav tm="100000">
                                          <p:val>
                                            <p:strVal val="#ppt_x"/>
                                          </p:val>
                                        </p:tav>
                                      </p:tavLst>
                                    </p:anim>
                                    <p:anim calcmode="lin" valueType="num">
                                      <p:cBhvr additive="base">
                                        <p:cTn id="58" dur="500" fill="hold"/>
                                        <p:tgtEl>
                                          <p:spTgt spid="13"/>
                                        </p:tgtEl>
                                        <p:attrNameLst>
                                          <p:attrName>ppt_y</p:attrName>
                                        </p:attrNameLst>
                                      </p:cBhvr>
                                      <p:tavLst>
                                        <p:tav tm="0">
                                          <p:val>
                                            <p:strVal val="#ppt_y"/>
                                          </p:val>
                                        </p:tav>
                                        <p:tav tm="100000">
                                          <p:val>
                                            <p:strVal val="#ppt_y"/>
                                          </p:val>
                                        </p:tav>
                                      </p:tavLst>
                                    </p:anim>
                                  </p:childTnLst>
                                </p:cTn>
                              </p:par>
                            </p:childTnLst>
                          </p:cTn>
                        </p:par>
                        <p:par>
                          <p:cTn id="59" fill="hold">
                            <p:stCondLst>
                              <p:cond delay="8500"/>
                            </p:stCondLst>
                            <p:childTnLst>
                              <p:par>
                                <p:cTn id="60" presetID="2" presetClass="entr" presetSubtype="8" fill="hold" grpId="0" nodeType="afterEffect">
                                  <p:stCondLst>
                                    <p:cond delay="500"/>
                                  </p:stCondLst>
                                  <p:childTnLst>
                                    <p:set>
                                      <p:cBhvr>
                                        <p:cTn id="61" dur="1" fill="hold">
                                          <p:stCondLst>
                                            <p:cond delay="0"/>
                                          </p:stCondLst>
                                        </p:cTn>
                                        <p:tgtEl>
                                          <p:spTgt spid="97"/>
                                        </p:tgtEl>
                                        <p:attrNameLst>
                                          <p:attrName>style.visibility</p:attrName>
                                        </p:attrNameLst>
                                      </p:cBhvr>
                                      <p:to>
                                        <p:strVal val="visible"/>
                                      </p:to>
                                    </p:set>
                                    <p:anim calcmode="lin" valueType="num">
                                      <p:cBhvr additive="base">
                                        <p:cTn id="62" dur="500" fill="hold"/>
                                        <p:tgtEl>
                                          <p:spTgt spid="97"/>
                                        </p:tgtEl>
                                        <p:attrNameLst>
                                          <p:attrName>ppt_x</p:attrName>
                                        </p:attrNameLst>
                                      </p:cBhvr>
                                      <p:tavLst>
                                        <p:tav tm="0">
                                          <p:val>
                                            <p:strVal val="0-#ppt_w/2"/>
                                          </p:val>
                                        </p:tav>
                                        <p:tav tm="100000">
                                          <p:val>
                                            <p:strVal val="#ppt_x"/>
                                          </p:val>
                                        </p:tav>
                                      </p:tavLst>
                                    </p:anim>
                                    <p:anim calcmode="lin" valueType="num">
                                      <p:cBhvr additive="base">
                                        <p:cTn id="63" dur="500" fill="hold"/>
                                        <p:tgtEl>
                                          <p:spTgt spid="97"/>
                                        </p:tgtEl>
                                        <p:attrNameLst>
                                          <p:attrName>ppt_y</p:attrName>
                                        </p:attrNameLst>
                                      </p:cBhvr>
                                      <p:tavLst>
                                        <p:tav tm="0">
                                          <p:val>
                                            <p:strVal val="#ppt_y"/>
                                          </p:val>
                                        </p:tav>
                                        <p:tav tm="100000">
                                          <p:val>
                                            <p:strVal val="#ppt_y"/>
                                          </p:val>
                                        </p:tav>
                                      </p:tavLst>
                                    </p:anim>
                                  </p:childTnLst>
                                </p:cTn>
                              </p:par>
                            </p:childTnLst>
                          </p:cTn>
                        </p:par>
                        <p:par>
                          <p:cTn id="64" fill="hold">
                            <p:stCondLst>
                              <p:cond delay="9500"/>
                            </p:stCondLst>
                            <p:childTnLst>
                              <p:par>
                                <p:cTn id="65" presetID="22" presetClass="entr" presetSubtype="8" fill="hold" nodeType="afterEffect">
                                  <p:stCondLst>
                                    <p:cond delay="0"/>
                                  </p:stCondLst>
                                  <p:childTnLst>
                                    <p:set>
                                      <p:cBhvr>
                                        <p:cTn id="66" dur="1" fill="hold">
                                          <p:stCondLst>
                                            <p:cond delay="0"/>
                                          </p:stCondLst>
                                        </p:cTn>
                                        <p:tgtEl>
                                          <p:spTgt spid="80"/>
                                        </p:tgtEl>
                                        <p:attrNameLst>
                                          <p:attrName>style.visibility</p:attrName>
                                        </p:attrNameLst>
                                      </p:cBhvr>
                                      <p:to>
                                        <p:strVal val="visible"/>
                                      </p:to>
                                    </p:set>
                                    <p:animEffect transition="in" filter="wipe(left)">
                                      <p:cBhvr>
                                        <p:cTn id="67" dur="2000"/>
                                        <p:tgtEl>
                                          <p:spTgt spid="80"/>
                                        </p:tgtEl>
                                      </p:cBhvr>
                                    </p:animEffect>
                                  </p:childTnLst>
                                </p:cTn>
                              </p:par>
                            </p:childTnLst>
                          </p:cTn>
                        </p:par>
                        <p:par>
                          <p:cTn id="68" fill="hold">
                            <p:stCondLst>
                              <p:cond delay="11500"/>
                            </p:stCondLst>
                            <p:childTnLst>
                              <p:par>
                                <p:cTn id="69" presetID="1" presetClass="exit" presetSubtype="0" fill="hold" nodeType="afterEffect">
                                  <p:stCondLst>
                                    <p:cond delay="0"/>
                                  </p:stCondLst>
                                  <p:childTnLst>
                                    <p:set>
                                      <p:cBhvr>
                                        <p:cTn id="70" dur="1" fill="hold">
                                          <p:stCondLst>
                                            <p:cond delay="0"/>
                                          </p:stCondLst>
                                        </p:cTn>
                                        <p:tgtEl>
                                          <p:spTgt spid="75"/>
                                        </p:tgtEl>
                                        <p:attrNameLst>
                                          <p:attrName>style.visibility</p:attrName>
                                        </p:attrNameLst>
                                      </p:cBhvr>
                                      <p:to>
                                        <p:strVal val="hidden"/>
                                      </p:to>
                                    </p:set>
                                  </p:childTnLst>
                                </p:cTn>
                              </p:par>
                            </p:childTnLst>
                          </p:cTn>
                        </p:par>
                        <p:par>
                          <p:cTn id="71" fill="hold">
                            <p:stCondLst>
                              <p:cond delay="11500"/>
                            </p:stCondLst>
                            <p:childTnLst>
                              <p:par>
                                <p:cTn id="72" presetID="64" presetClass="path" presetSubtype="0" accel="50000" decel="50000" fill="hold" nodeType="afterEffect">
                                  <p:stCondLst>
                                    <p:cond delay="0"/>
                                  </p:stCondLst>
                                  <p:childTnLst>
                                    <p:animMotion origin="layout" path="M 0 0 L 0 -0.25 E" pathEditMode="relative" ptsTypes="">
                                      <p:cBhvr>
                                        <p:cTn id="73" dur="2000" fill="hold"/>
                                        <p:tgtEl>
                                          <p:spTgt spid="80"/>
                                        </p:tgtEl>
                                        <p:attrNameLst>
                                          <p:attrName>ppt_x</p:attrName>
                                          <p:attrName>ppt_y</p:attrName>
                                        </p:attrNameLst>
                                      </p:cBhvr>
                                    </p:animMotion>
                                  </p:childTnLst>
                                </p:cTn>
                              </p:par>
                            </p:childTnLst>
                          </p:cTn>
                        </p:par>
                        <p:par>
                          <p:cTn id="74" fill="hold">
                            <p:stCondLst>
                              <p:cond delay="13500"/>
                            </p:stCondLst>
                            <p:childTnLst>
                              <p:par>
                                <p:cTn id="75" presetID="2" presetClass="entr" presetSubtype="8" fill="hold" grpId="0" nodeType="afterEffect">
                                  <p:stCondLst>
                                    <p:cond delay="0"/>
                                  </p:stCondLst>
                                  <p:childTnLst>
                                    <p:set>
                                      <p:cBhvr>
                                        <p:cTn id="76" dur="1" fill="hold">
                                          <p:stCondLst>
                                            <p:cond delay="0"/>
                                          </p:stCondLst>
                                        </p:cTn>
                                        <p:tgtEl>
                                          <p:spTgt spid="86"/>
                                        </p:tgtEl>
                                        <p:attrNameLst>
                                          <p:attrName>style.visibility</p:attrName>
                                        </p:attrNameLst>
                                      </p:cBhvr>
                                      <p:to>
                                        <p:strVal val="visible"/>
                                      </p:to>
                                    </p:set>
                                    <p:anim calcmode="lin" valueType="num">
                                      <p:cBhvr additive="base">
                                        <p:cTn id="77" dur="500" fill="hold"/>
                                        <p:tgtEl>
                                          <p:spTgt spid="86"/>
                                        </p:tgtEl>
                                        <p:attrNameLst>
                                          <p:attrName>ppt_x</p:attrName>
                                        </p:attrNameLst>
                                      </p:cBhvr>
                                      <p:tavLst>
                                        <p:tav tm="0">
                                          <p:val>
                                            <p:strVal val="0-#ppt_w/2"/>
                                          </p:val>
                                        </p:tav>
                                        <p:tav tm="100000">
                                          <p:val>
                                            <p:strVal val="#ppt_x"/>
                                          </p:val>
                                        </p:tav>
                                      </p:tavLst>
                                    </p:anim>
                                    <p:anim calcmode="lin" valueType="num">
                                      <p:cBhvr additive="base">
                                        <p:cTn id="78" dur="500" fill="hold"/>
                                        <p:tgtEl>
                                          <p:spTgt spid="86"/>
                                        </p:tgtEl>
                                        <p:attrNameLst>
                                          <p:attrName>ppt_y</p:attrName>
                                        </p:attrNameLst>
                                      </p:cBhvr>
                                      <p:tavLst>
                                        <p:tav tm="0">
                                          <p:val>
                                            <p:strVal val="#ppt_y"/>
                                          </p:val>
                                        </p:tav>
                                        <p:tav tm="100000">
                                          <p:val>
                                            <p:strVal val="#ppt_y"/>
                                          </p:val>
                                        </p:tav>
                                      </p:tavLst>
                                    </p:anim>
                                  </p:childTnLst>
                                </p:cTn>
                              </p:par>
                            </p:childTnLst>
                          </p:cTn>
                        </p:par>
                        <p:par>
                          <p:cTn id="79" fill="hold">
                            <p:stCondLst>
                              <p:cond delay="14000"/>
                            </p:stCondLst>
                            <p:childTnLst>
                              <p:par>
                                <p:cTn id="80" presetID="2" presetClass="entr" presetSubtype="8" fill="hold" grpId="0" nodeType="afterEffect">
                                  <p:stCondLst>
                                    <p:cond delay="0"/>
                                  </p:stCondLst>
                                  <p:childTnLst>
                                    <p:set>
                                      <p:cBhvr>
                                        <p:cTn id="81" dur="1" fill="hold">
                                          <p:stCondLst>
                                            <p:cond delay="0"/>
                                          </p:stCondLst>
                                        </p:cTn>
                                        <p:tgtEl>
                                          <p:spTgt spid="93"/>
                                        </p:tgtEl>
                                        <p:attrNameLst>
                                          <p:attrName>style.visibility</p:attrName>
                                        </p:attrNameLst>
                                      </p:cBhvr>
                                      <p:to>
                                        <p:strVal val="visible"/>
                                      </p:to>
                                    </p:set>
                                    <p:anim calcmode="lin" valueType="num">
                                      <p:cBhvr additive="base">
                                        <p:cTn id="82" dur="500" fill="hold"/>
                                        <p:tgtEl>
                                          <p:spTgt spid="93"/>
                                        </p:tgtEl>
                                        <p:attrNameLst>
                                          <p:attrName>ppt_x</p:attrName>
                                        </p:attrNameLst>
                                      </p:cBhvr>
                                      <p:tavLst>
                                        <p:tav tm="0">
                                          <p:val>
                                            <p:strVal val="0-#ppt_w/2"/>
                                          </p:val>
                                        </p:tav>
                                        <p:tav tm="100000">
                                          <p:val>
                                            <p:strVal val="#ppt_x"/>
                                          </p:val>
                                        </p:tav>
                                      </p:tavLst>
                                    </p:anim>
                                    <p:anim calcmode="lin" valueType="num">
                                      <p:cBhvr additive="base">
                                        <p:cTn id="83" dur="500" fill="hold"/>
                                        <p:tgtEl>
                                          <p:spTgt spid="93"/>
                                        </p:tgtEl>
                                        <p:attrNameLst>
                                          <p:attrName>ppt_y</p:attrName>
                                        </p:attrNameLst>
                                      </p:cBhvr>
                                      <p:tavLst>
                                        <p:tav tm="0">
                                          <p:val>
                                            <p:strVal val="#ppt_y"/>
                                          </p:val>
                                        </p:tav>
                                        <p:tav tm="100000">
                                          <p:val>
                                            <p:strVal val="#ppt_y"/>
                                          </p:val>
                                        </p:tav>
                                      </p:tavLst>
                                    </p:anim>
                                  </p:childTnLst>
                                </p:cTn>
                              </p:par>
                            </p:childTnLst>
                          </p:cTn>
                        </p:par>
                        <p:par>
                          <p:cTn id="84" fill="hold">
                            <p:stCondLst>
                              <p:cond delay="14500"/>
                            </p:stCondLst>
                            <p:childTnLst>
                              <p:par>
                                <p:cTn id="85" presetID="2" presetClass="entr" presetSubtype="8" fill="hold" grpId="0" nodeType="afterEffect">
                                  <p:stCondLst>
                                    <p:cond delay="0"/>
                                  </p:stCondLst>
                                  <p:childTnLst>
                                    <p:set>
                                      <p:cBhvr>
                                        <p:cTn id="86" dur="1" fill="hold">
                                          <p:stCondLst>
                                            <p:cond delay="0"/>
                                          </p:stCondLst>
                                        </p:cTn>
                                        <p:tgtEl>
                                          <p:spTgt spid="95"/>
                                        </p:tgtEl>
                                        <p:attrNameLst>
                                          <p:attrName>style.visibility</p:attrName>
                                        </p:attrNameLst>
                                      </p:cBhvr>
                                      <p:to>
                                        <p:strVal val="visible"/>
                                      </p:to>
                                    </p:set>
                                    <p:anim calcmode="lin" valueType="num">
                                      <p:cBhvr additive="base">
                                        <p:cTn id="87" dur="500" fill="hold"/>
                                        <p:tgtEl>
                                          <p:spTgt spid="95"/>
                                        </p:tgtEl>
                                        <p:attrNameLst>
                                          <p:attrName>ppt_x</p:attrName>
                                        </p:attrNameLst>
                                      </p:cBhvr>
                                      <p:tavLst>
                                        <p:tav tm="0">
                                          <p:val>
                                            <p:strVal val="0-#ppt_w/2"/>
                                          </p:val>
                                        </p:tav>
                                        <p:tav tm="100000">
                                          <p:val>
                                            <p:strVal val="#ppt_x"/>
                                          </p:val>
                                        </p:tav>
                                      </p:tavLst>
                                    </p:anim>
                                    <p:anim calcmode="lin" valueType="num">
                                      <p:cBhvr additive="base">
                                        <p:cTn id="88" dur="500" fill="hold"/>
                                        <p:tgtEl>
                                          <p:spTgt spid="9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animBg="1"/>
      <p:bldP spid="46" grpId="0" animBg="1"/>
      <p:bldP spid="53" grpId="0" animBg="1"/>
      <p:bldP spid="64" grpId="0" animBg="1"/>
      <p:bldP spid="87" grpId="1" animBg="1"/>
      <p:bldP spid="86" grpId="0" animBg="1"/>
      <p:bldP spid="93" grpId="0" animBg="1"/>
      <p:bldP spid="95" grpId="0" animBg="1"/>
      <p:bldP spid="97" grpId="0" animBg="1"/>
      <p:bldP spid="47" grpId="0" animBg="1"/>
      <p:bldP spid="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utnik 1"/>
          <p:cNvSpPr/>
          <p:nvPr/>
        </p:nvSpPr>
        <p:spPr>
          <a:xfrm>
            <a:off x="157647" y="173421"/>
            <a:ext cx="2948157" cy="6495393"/>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66" name="Pravokutnik 65"/>
          <p:cNvSpPr/>
          <p:nvPr/>
        </p:nvSpPr>
        <p:spPr>
          <a:xfrm>
            <a:off x="3146354" y="183927"/>
            <a:ext cx="2858818" cy="6495393"/>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67" name="Pravokutnik 66"/>
          <p:cNvSpPr/>
          <p:nvPr/>
        </p:nvSpPr>
        <p:spPr>
          <a:xfrm>
            <a:off x="6159532" y="194433"/>
            <a:ext cx="2942907" cy="6495393"/>
          </a:xfrm>
          <a:prstGeom prst="rect">
            <a:avLst/>
          </a:prstGeom>
          <a:solidFill>
            <a:srgbClr val="FF99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dirty="0"/>
          </a:p>
        </p:txBody>
      </p:sp>
      <p:sp>
        <p:nvSpPr>
          <p:cNvPr id="68" name="Pravokutnik 67"/>
          <p:cNvSpPr/>
          <p:nvPr/>
        </p:nvSpPr>
        <p:spPr>
          <a:xfrm>
            <a:off x="9101944" y="194433"/>
            <a:ext cx="2942907" cy="6495393"/>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63" name="Elipsa 62"/>
          <p:cNvSpPr/>
          <p:nvPr/>
        </p:nvSpPr>
        <p:spPr>
          <a:xfrm>
            <a:off x="5612135" y="478212"/>
            <a:ext cx="878824" cy="6227379"/>
          </a:xfrm>
          <a:prstGeom prst="ellipse">
            <a:avLst/>
          </a:prstGeom>
          <a:gradFill flip="none" rotWithShape="1">
            <a:gsLst>
              <a:gs pos="23000">
                <a:srgbClr val="FFF200"/>
              </a:gs>
              <a:gs pos="45000">
                <a:srgbClr val="FF7A00"/>
              </a:gs>
              <a:gs pos="70000">
                <a:srgbClr val="FF0300"/>
              </a:gs>
              <a:gs pos="100000">
                <a:srgbClr val="4D0808"/>
              </a:gs>
            </a:gsLst>
            <a:lin ang="0" scaled="1"/>
            <a:tileRect/>
          </a:gradFill>
          <a:ln w="28575">
            <a:noFill/>
          </a:ln>
        </p:spPr>
        <p:style>
          <a:lnRef idx="1">
            <a:schemeClr val="accent1"/>
          </a:lnRef>
          <a:fillRef idx="3">
            <a:schemeClr val="accent1"/>
          </a:fillRef>
          <a:effectRef idx="2">
            <a:schemeClr val="accent1"/>
          </a:effectRef>
          <a:fontRef idx="minor">
            <a:schemeClr val="lt1"/>
          </a:fontRef>
        </p:style>
        <p:txBody>
          <a:bodyPr rtlCol="0" anchor="ctr"/>
          <a:lstStyle/>
          <a:p>
            <a:pPr algn="r"/>
            <a:endParaRPr lang="hr-HR" sz="2000" b="1" dirty="0" smtClean="0">
              <a:solidFill>
                <a:schemeClr val="bg1"/>
              </a:solidFill>
              <a:latin typeface="Arial Black" pitchFamily="34" charset="0"/>
            </a:endParaRPr>
          </a:p>
          <a:p>
            <a:pPr algn="r"/>
            <a:endParaRPr lang="hr-HR" sz="2000" b="1" dirty="0">
              <a:solidFill>
                <a:schemeClr val="bg1"/>
              </a:solidFill>
              <a:latin typeface="Arial Black" pitchFamily="34" charset="0"/>
            </a:endParaRPr>
          </a:p>
          <a:p>
            <a:pPr algn="r"/>
            <a:endParaRPr lang="hr-HR" sz="2000" b="1" dirty="0" smtClean="0">
              <a:solidFill>
                <a:schemeClr val="bg1"/>
              </a:solidFill>
              <a:latin typeface="Arial Black" pitchFamily="34" charset="0"/>
            </a:endParaRPr>
          </a:p>
          <a:p>
            <a:pPr algn="r"/>
            <a:endParaRPr lang="hr-HR" sz="2000" b="1" dirty="0">
              <a:solidFill>
                <a:schemeClr val="bg1"/>
              </a:solidFill>
              <a:latin typeface="Arial Black" pitchFamily="34" charset="0"/>
            </a:endParaRPr>
          </a:p>
          <a:p>
            <a:pPr algn="r"/>
            <a:endParaRPr lang="hr-HR" sz="2000" b="1" dirty="0" smtClean="0">
              <a:solidFill>
                <a:schemeClr val="bg1"/>
              </a:solidFill>
              <a:latin typeface="Arial Black" pitchFamily="34" charset="0"/>
            </a:endParaRPr>
          </a:p>
          <a:p>
            <a:pPr algn="r"/>
            <a:endParaRPr lang="hr-HR" sz="2000" b="1" dirty="0">
              <a:solidFill>
                <a:schemeClr val="bg1"/>
              </a:solidFill>
              <a:latin typeface="Arial Black" pitchFamily="34" charset="0"/>
            </a:endParaRPr>
          </a:p>
          <a:p>
            <a:pPr algn="r"/>
            <a:endParaRPr lang="hr-HR" sz="2000" b="1" dirty="0" smtClean="0">
              <a:solidFill>
                <a:schemeClr val="bg1"/>
              </a:solidFill>
              <a:latin typeface="Arial Black" pitchFamily="34" charset="0"/>
            </a:endParaRPr>
          </a:p>
          <a:p>
            <a:pPr algn="r"/>
            <a:r>
              <a:rPr lang="hr-HR" sz="2000" b="1" dirty="0" smtClean="0">
                <a:solidFill>
                  <a:schemeClr val="bg1"/>
                </a:solidFill>
                <a:latin typeface="Arial Black" pitchFamily="34" charset="0"/>
              </a:rPr>
              <a:t>P</a:t>
            </a:r>
          </a:p>
          <a:p>
            <a:pPr algn="r"/>
            <a:endParaRPr lang="hr-HR" sz="2000" b="1" dirty="0">
              <a:solidFill>
                <a:schemeClr val="bg1"/>
              </a:solidFill>
              <a:latin typeface="Arial Black" pitchFamily="34" charset="0"/>
            </a:endParaRPr>
          </a:p>
          <a:p>
            <a:pPr algn="r"/>
            <a:r>
              <a:rPr lang="hr-HR" sz="2000" b="1" dirty="0" smtClean="0">
                <a:solidFill>
                  <a:schemeClr val="bg1"/>
                </a:solidFill>
                <a:latin typeface="Arial Black" pitchFamily="34" charset="0"/>
              </a:rPr>
              <a:t>O</a:t>
            </a:r>
          </a:p>
          <a:p>
            <a:pPr algn="r"/>
            <a:endParaRPr lang="hr-HR" sz="2000" b="1" dirty="0">
              <a:solidFill>
                <a:schemeClr val="bg1"/>
              </a:solidFill>
              <a:latin typeface="Arial Black" pitchFamily="34" charset="0"/>
            </a:endParaRPr>
          </a:p>
          <a:p>
            <a:pPr algn="r"/>
            <a:r>
              <a:rPr lang="hr-HR" sz="2000" b="1" dirty="0" smtClean="0">
                <a:solidFill>
                  <a:schemeClr val="bg1"/>
                </a:solidFill>
                <a:latin typeface="Arial Black" pitchFamily="34" charset="0"/>
              </a:rPr>
              <a:t>P</a:t>
            </a:r>
          </a:p>
          <a:p>
            <a:pPr algn="r"/>
            <a:endParaRPr lang="hr-HR" sz="2000" b="1" dirty="0">
              <a:solidFill>
                <a:schemeClr val="bg1"/>
              </a:solidFill>
              <a:latin typeface="Arial Black" pitchFamily="34" charset="0"/>
            </a:endParaRPr>
          </a:p>
          <a:p>
            <a:pPr algn="r"/>
            <a:r>
              <a:rPr lang="hr-HR" sz="2000" b="1" dirty="0" smtClean="0">
                <a:solidFill>
                  <a:schemeClr val="bg1"/>
                </a:solidFill>
                <a:latin typeface="Arial Black" pitchFamily="34" charset="0"/>
              </a:rPr>
              <a:t>L</a:t>
            </a:r>
          </a:p>
          <a:p>
            <a:pPr algn="r"/>
            <a:endParaRPr lang="hr-HR" sz="2000" b="1" dirty="0">
              <a:solidFill>
                <a:schemeClr val="bg1"/>
              </a:solidFill>
              <a:latin typeface="Arial Black" pitchFamily="34" charset="0"/>
            </a:endParaRPr>
          </a:p>
          <a:p>
            <a:pPr algn="r"/>
            <a:r>
              <a:rPr lang="hr-HR" sz="2000" b="1" dirty="0" smtClean="0">
                <a:solidFill>
                  <a:schemeClr val="bg1"/>
                </a:solidFill>
                <a:latin typeface="Arial Black" pitchFamily="34" charset="0"/>
              </a:rPr>
              <a:t>A</a:t>
            </a:r>
          </a:p>
          <a:p>
            <a:pPr algn="r"/>
            <a:endParaRPr lang="hr-HR" sz="2000" b="1" dirty="0">
              <a:solidFill>
                <a:schemeClr val="bg1"/>
              </a:solidFill>
              <a:latin typeface="Arial Black" pitchFamily="34" charset="0"/>
            </a:endParaRPr>
          </a:p>
          <a:p>
            <a:pPr algn="r"/>
            <a:r>
              <a:rPr lang="hr-HR" sz="2000" b="1" dirty="0" smtClean="0">
                <a:solidFill>
                  <a:schemeClr val="bg1"/>
                </a:solidFill>
                <a:latin typeface="Arial Black" pitchFamily="34" charset="0"/>
              </a:rPr>
              <a:t>V</a:t>
            </a:r>
          </a:p>
          <a:p>
            <a:pPr algn="r"/>
            <a:endParaRPr lang="hr-HR" sz="2000" b="1" dirty="0">
              <a:solidFill>
                <a:schemeClr val="bg1"/>
              </a:solidFill>
              <a:latin typeface="Arial Black" pitchFamily="34" charset="0"/>
            </a:endParaRPr>
          </a:p>
          <a:p>
            <a:pPr algn="r"/>
            <a:r>
              <a:rPr lang="hr-HR" sz="2000" b="1" dirty="0" smtClean="0">
                <a:solidFill>
                  <a:schemeClr val="bg1"/>
                </a:solidFill>
                <a:latin typeface="Arial Black" pitchFamily="34" charset="0"/>
              </a:rPr>
              <a:t>A</a:t>
            </a:r>
          </a:p>
          <a:p>
            <a:pPr algn="r"/>
            <a:endParaRPr lang="hr-HR" sz="2000" b="1" dirty="0">
              <a:solidFill>
                <a:schemeClr val="bg1"/>
              </a:solidFill>
              <a:latin typeface="Arial Black" pitchFamily="34" charset="0"/>
            </a:endParaRPr>
          </a:p>
          <a:p>
            <a:pPr algn="r"/>
            <a:endParaRPr lang="hr-HR" sz="2000" b="1" dirty="0" smtClean="0">
              <a:solidFill>
                <a:schemeClr val="bg1"/>
              </a:solidFill>
              <a:latin typeface="Arial Black" pitchFamily="34" charset="0"/>
            </a:endParaRPr>
          </a:p>
          <a:p>
            <a:pPr algn="r"/>
            <a:endParaRPr lang="hr-HR" sz="2400" b="1" dirty="0">
              <a:solidFill>
                <a:schemeClr val="bg1"/>
              </a:solidFill>
              <a:latin typeface="Arial Black" pitchFamily="34" charset="0"/>
            </a:endParaRPr>
          </a:p>
        </p:txBody>
      </p:sp>
      <p:grpSp>
        <p:nvGrpSpPr>
          <p:cNvPr id="24" name="Grupa 23"/>
          <p:cNvGrpSpPr/>
          <p:nvPr/>
        </p:nvGrpSpPr>
        <p:grpSpPr>
          <a:xfrm>
            <a:off x="186032" y="180826"/>
            <a:ext cx="11905952" cy="1048349"/>
            <a:chOff x="186032" y="736262"/>
            <a:chExt cx="11905952" cy="1048349"/>
          </a:xfrm>
        </p:grpSpPr>
        <p:sp>
          <p:nvSpPr>
            <p:cNvPr id="39" name="Pravokutnik 38"/>
            <p:cNvSpPr/>
            <p:nvPr/>
          </p:nvSpPr>
          <p:spPr>
            <a:xfrm>
              <a:off x="186032" y="736262"/>
              <a:ext cx="11905952" cy="1048349"/>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dirty="0"/>
            </a:p>
          </p:txBody>
        </p:sp>
        <p:sp>
          <p:nvSpPr>
            <p:cNvPr id="40" name="TekstniOkvir 39"/>
            <p:cNvSpPr txBox="1"/>
            <p:nvPr/>
          </p:nvSpPr>
          <p:spPr>
            <a:xfrm>
              <a:off x="276525" y="931897"/>
              <a:ext cx="1728122" cy="646331"/>
            </a:xfrm>
            <a:prstGeom prst="rect">
              <a:avLst/>
            </a:prstGeom>
            <a:solidFill>
              <a:schemeClr val="bg1"/>
            </a:solidFill>
            <a:ln w="28575">
              <a:solidFill>
                <a:schemeClr val="bg1"/>
              </a:solidFill>
            </a:ln>
          </p:spPr>
          <p:txBody>
            <a:bodyPr wrap="square" rtlCol="0">
              <a:spAutoFit/>
            </a:bodyPr>
            <a:lstStyle/>
            <a:p>
              <a:pPr algn="ctr"/>
              <a:r>
                <a:rPr lang="hr-HR" b="1" dirty="0" smtClean="0">
                  <a:solidFill>
                    <a:sysClr val="windowText" lastClr="000000"/>
                  </a:solidFill>
                </a:rPr>
                <a:t>KOORDINACIJA ZA SUDOS</a:t>
              </a:r>
            </a:p>
          </p:txBody>
        </p:sp>
      </p:grpSp>
      <p:sp>
        <p:nvSpPr>
          <p:cNvPr id="94" name="TekstniOkvir 93"/>
          <p:cNvSpPr txBox="1"/>
          <p:nvPr/>
        </p:nvSpPr>
        <p:spPr>
          <a:xfrm>
            <a:off x="4593016" y="5297266"/>
            <a:ext cx="67632" cy="307777"/>
          </a:xfrm>
          <a:prstGeom prst="rect">
            <a:avLst/>
          </a:prstGeom>
          <a:noFill/>
        </p:spPr>
        <p:txBody>
          <a:bodyPr wrap="square" rtlCol="0">
            <a:spAutoFit/>
          </a:bodyPr>
          <a:lstStyle/>
          <a:p>
            <a:endParaRPr lang="hr-HR" sz="1400" dirty="0"/>
          </a:p>
        </p:txBody>
      </p:sp>
      <p:sp>
        <p:nvSpPr>
          <p:cNvPr id="57" name="TekstniOkvir 56"/>
          <p:cNvSpPr txBox="1"/>
          <p:nvPr/>
        </p:nvSpPr>
        <p:spPr>
          <a:xfrm>
            <a:off x="1099120" y="6174437"/>
            <a:ext cx="950127" cy="347133"/>
          </a:xfrm>
          <a:prstGeom prst="rect">
            <a:avLst/>
          </a:prstGeom>
          <a:solidFill>
            <a:schemeClr val="bg2">
              <a:lumMod val="75000"/>
            </a:schemeClr>
          </a:solidFill>
          <a:ln w="28575">
            <a:solidFill>
              <a:srgbClr val="0059A9"/>
            </a:solidFill>
          </a:ln>
        </p:spPr>
        <p:txBody>
          <a:bodyPr wrap="square" rtlCol="0">
            <a:spAutoFit/>
          </a:bodyPr>
          <a:lstStyle/>
          <a:p>
            <a:pPr algn="ctr"/>
            <a:r>
              <a:rPr lang="hr-HR" sz="2200" dirty="0" smtClean="0">
                <a:solidFill>
                  <a:sysClr val="windowText" lastClr="000000"/>
                </a:solidFill>
              </a:rPr>
              <a:t>DHMZ</a:t>
            </a:r>
          </a:p>
        </p:txBody>
      </p:sp>
      <p:sp>
        <p:nvSpPr>
          <p:cNvPr id="65" name="Peterokut 64"/>
          <p:cNvSpPr/>
          <p:nvPr/>
        </p:nvSpPr>
        <p:spPr>
          <a:xfrm>
            <a:off x="6546028" y="1639017"/>
            <a:ext cx="5358426" cy="640313"/>
          </a:xfrm>
          <a:prstGeom prst="homePlat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hr-HR" sz="2200" dirty="0" smtClean="0">
                <a:solidFill>
                  <a:schemeClr val="tx1"/>
                </a:solidFill>
              </a:rPr>
              <a:t>MEĐURESORNI TIM – plan za sprječavanje društvenih poremećaja i za oporavak</a:t>
            </a:r>
            <a:endParaRPr lang="hr-HR" sz="2200" dirty="0">
              <a:solidFill>
                <a:schemeClr val="tx1"/>
              </a:solidFill>
            </a:endParaRPr>
          </a:p>
        </p:txBody>
      </p:sp>
      <p:sp>
        <p:nvSpPr>
          <p:cNvPr id="5" name="Strelica dolje 4"/>
          <p:cNvSpPr/>
          <p:nvPr/>
        </p:nvSpPr>
        <p:spPr>
          <a:xfrm>
            <a:off x="8695425" y="1229176"/>
            <a:ext cx="931653" cy="401390"/>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grpSp>
        <p:nvGrpSpPr>
          <p:cNvPr id="97" name="Grupa 96"/>
          <p:cNvGrpSpPr/>
          <p:nvPr/>
        </p:nvGrpSpPr>
        <p:grpSpPr>
          <a:xfrm>
            <a:off x="1734802" y="279257"/>
            <a:ext cx="10138616" cy="820787"/>
            <a:chOff x="1734802" y="279257"/>
            <a:chExt cx="10138616" cy="820787"/>
          </a:xfrm>
        </p:grpSpPr>
        <p:sp>
          <p:nvSpPr>
            <p:cNvPr id="98" name="TekstniOkvir 97"/>
            <p:cNvSpPr txBox="1"/>
            <p:nvPr/>
          </p:nvSpPr>
          <p:spPr>
            <a:xfrm>
              <a:off x="1734802" y="719767"/>
              <a:ext cx="977069"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err="1" smtClean="0">
                  <a:solidFill>
                    <a:sysClr val="windowText" lastClr="000000"/>
                  </a:solidFill>
                </a:rPr>
                <a:t>sPRHns</a:t>
              </a:r>
              <a:endParaRPr lang="hr-HR" dirty="0" smtClean="0">
                <a:solidFill>
                  <a:sysClr val="windowText" lastClr="000000"/>
                </a:solidFill>
              </a:endParaRPr>
            </a:p>
          </p:txBody>
        </p:sp>
        <p:sp>
          <p:nvSpPr>
            <p:cNvPr id="99" name="TekstniOkvir 98"/>
            <p:cNvSpPr txBox="1"/>
            <p:nvPr/>
          </p:nvSpPr>
          <p:spPr>
            <a:xfrm>
              <a:off x="2750337" y="719213"/>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MUP</a:t>
              </a:r>
            </a:p>
          </p:txBody>
        </p:sp>
        <p:sp>
          <p:nvSpPr>
            <p:cNvPr id="100" name="TekstniOkvir 99"/>
            <p:cNvSpPr txBox="1"/>
            <p:nvPr/>
          </p:nvSpPr>
          <p:spPr>
            <a:xfrm>
              <a:off x="3681989" y="287888"/>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MVEP</a:t>
              </a:r>
            </a:p>
          </p:txBody>
        </p:sp>
        <p:sp>
          <p:nvSpPr>
            <p:cNvPr id="101" name="TekstniOkvir 100"/>
            <p:cNvSpPr txBox="1"/>
            <p:nvPr/>
          </p:nvSpPr>
          <p:spPr>
            <a:xfrm>
              <a:off x="3679112" y="716335"/>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MFIN</a:t>
              </a:r>
            </a:p>
          </p:txBody>
        </p:sp>
        <p:sp>
          <p:nvSpPr>
            <p:cNvPr id="102" name="TekstniOkvir 101"/>
            <p:cNvSpPr txBox="1"/>
            <p:nvPr/>
          </p:nvSpPr>
          <p:spPr>
            <a:xfrm>
              <a:off x="4610766" y="285011"/>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MPRH</a:t>
              </a:r>
            </a:p>
          </p:txBody>
        </p:sp>
        <p:sp>
          <p:nvSpPr>
            <p:cNvPr id="103" name="TekstniOkvir 102"/>
            <p:cNvSpPr txBox="1"/>
            <p:nvPr/>
          </p:nvSpPr>
          <p:spPr>
            <a:xfrm>
              <a:off x="4610769" y="716336"/>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MHBR</a:t>
              </a:r>
            </a:p>
          </p:txBody>
        </p:sp>
        <p:sp>
          <p:nvSpPr>
            <p:cNvPr id="104" name="TekstniOkvir 103"/>
            <p:cNvSpPr txBox="1"/>
            <p:nvPr/>
          </p:nvSpPr>
          <p:spPr>
            <a:xfrm>
              <a:off x="5539541" y="730712"/>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MZOE</a:t>
              </a:r>
            </a:p>
          </p:txBody>
        </p:sp>
        <p:sp>
          <p:nvSpPr>
            <p:cNvPr id="105" name="TekstniOkvir 104"/>
            <p:cNvSpPr txBox="1"/>
            <p:nvPr/>
          </p:nvSpPr>
          <p:spPr>
            <a:xfrm>
              <a:off x="6471201" y="299387"/>
              <a:ext cx="890005" cy="369332"/>
            </a:xfrm>
            <a:prstGeom prst="rect">
              <a:avLst/>
            </a:prstGeom>
            <a:solidFill>
              <a:schemeClr val="bg1"/>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MZDR</a:t>
              </a:r>
            </a:p>
          </p:txBody>
        </p:sp>
        <p:sp>
          <p:nvSpPr>
            <p:cNvPr id="106" name="TekstniOkvir 105"/>
            <p:cNvSpPr txBox="1"/>
            <p:nvPr/>
          </p:nvSpPr>
          <p:spPr>
            <a:xfrm>
              <a:off x="6471196" y="730712"/>
              <a:ext cx="890005" cy="369332"/>
            </a:xfrm>
            <a:prstGeom prst="rect">
              <a:avLst/>
            </a:prstGeom>
            <a:solidFill>
              <a:schemeClr val="bg1"/>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MPP</a:t>
              </a:r>
            </a:p>
          </p:txBody>
        </p:sp>
        <p:sp>
          <p:nvSpPr>
            <p:cNvPr id="107" name="TekstniOkvir 106"/>
            <p:cNvSpPr txBox="1"/>
            <p:nvPr/>
          </p:nvSpPr>
          <p:spPr>
            <a:xfrm>
              <a:off x="8314379" y="279257"/>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NGSOS</a:t>
              </a:r>
            </a:p>
          </p:txBody>
        </p:sp>
        <p:sp>
          <p:nvSpPr>
            <p:cNvPr id="108" name="TekstniOkvir 107"/>
            <p:cNvSpPr txBox="1"/>
            <p:nvPr/>
          </p:nvSpPr>
          <p:spPr>
            <a:xfrm>
              <a:off x="8314377" y="727835"/>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GRPOL</a:t>
              </a:r>
            </a:p>
          </p:txBody>
        </p:sp>
        <p:sp>
          <p:nvSpPr>
            <p:cNvPr id="109" name="TekstniOkvir 108"/>
            <p:cNvSpPr txBox="1"/>
            <p:nvPr/>
          </p:nvSpPr>
          <p:spPr>
            <a:xfrm>
              <a:off x="5539547" y="299387"/>
              <a:ext cx="890005" cy="369332"/>
            </a:xfrm>
            <a:prstGeom prst="rect">
              <a:avLst/>
            </a:prstGeom>
            <a:solidFill>
              <a:schemeClr val="bg1"/>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MPPI</a:t>
              </a:r>
            </a:p>
          </p:txBody>
        </p:sp>
        <p:sp>
          <p:nvSpPr>
            <p:cNvPr id="110" name="TekstniOkvir 109"/>
            <p:cNvSpPr txBox="1"/>
            <p:nvPr/>
          </p:nvSpPr>
          <p:spPr>
            <a:xfrm>
              <a:off x="7382725" y="296510"/>
              <a:ext cx="890005" cy="369332"/>
            </a:xfrm>
            <a:prstGeom prst="rect">
              <a:avLst/>
            </a:prstGeom>
            <a:solidFill>
              <a:schemeClr val="bg1"/>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MINGO</a:t>
              </a:r>
            </a:p>
          </p:txBody>
        </p:sp>
        <p:sp>
          <p:nvSpPr>
            <p:cNvPr id="111" name="TekstniOkvir 110"/>
            <p:cNvSpPr txBox="1"/>
            <p:nvPr/>
          </p:nvSpPr>
          <p:spPr>
            <a:xfrm>
              <a:off x="7382727" y="727831"/>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RDUZS</a:t>
              </a:r>
            </a:p>
          </p:txBody>
        </p:sp>
        <p:sp>
          <p:nvSpPr>
            <p:cNvPr id="112" name="TekstniOkvir 111"/>
            <p:cNvSpPr txBox="1"/>
            <p:nvPr/>
          </p:nvSpPr>
          <p:spPr>
            <a:xfrm>
              <a:off x="9211524" y="296512"/>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PUVNS</a:t>
              </a:r>
            </a:p>
          </p:txBody>
        </p:sp>
        <p:sp>
          <p:nvSpPr>
            <p:cNvPr id="113" name="TekstniOkvir 112"/>
            <p:cNvSpPr txBox="1"/>
            <p:nvPr/>
          </p:nvSpPr>
          <p:spPr>
            <a:xfrm>
              <a:off x="9211522" y="727833"/>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a:solidFill>
                    <a:sysClr val="windowText" lastClr="000000"/>
                  </a:solidFill>
                </a:rPr>
                <a:t>R</a:t>
              </a:r>
              <a:r>
                <a:rPr lang="hr-HR" dirty="0" smtClean="0">
                  <a:solidFill>
                    <a:sysClr val="windowText" lastClr="000000"/>
                  </a:solidFill>
                </a:rPr>
                <a:t>SOA</a:t>
              </a:r>
            </a:p>
          </p:txBody>
        </p:sp>
        <p:sp>
          <p:nvSpPr>
            <p:cNvPr id="114" name="TekstniOkvir 113"/>
            <p:cNvSpPr txBox="1"/>
            <p:nvPr/>
          </p:nvSpPr>
          <p:spPr>
            <a:xfrm>
              <a:off x="10105793" y="293633"/>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RZSIS</a:t>
              </a:r>
            </a:p>
          </p:txBody>
        </p:sp>
        <p:sp>
          <p:nvSpPr>
            <p:cNvPr id="115" name="TekstniOkvir 114"/>
            <p:cNvSpPr txBox="1"/>
            <p:nvPr/>
          </p:nvSpPr>
          <p:spPr>
            <a:xfrm>
              <a:off x="10105796" y="724956"/>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RVSOA</a:t>
              </a:r>
            </a:p>
          </p:txBody>
        </p:sp>
        <p:sp>
          <p:nvSpPr>
            <p:cNvPr id="116" name="TekstniOkvir 115"/>
            <p:cNvSpPr txBox="1"/>
            <p:nvPr/>
          </p:nvSpPr>
          <p:spPr>
            <a:xfrm>
              <a:off x="2753202" y="290765"/>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MO</a:t>
              </a:r>
            </a:p>
          </p:txBody>
        </p:sp>
        <p:sp>
          <p:nvSpPr>
            <p:cNvPr id="117" name="TekstniOkvir 116"/>
            <p:cNvSpPr txBox="1"/>
            <p:nvPr/>
          </p:nvSpPr>
          <p:spPr>
            <a:xfrm>
              <a:off x="1752059" y="292610"/>
              <a:ext cx="977082" cy="367756"/>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b="1" dirty="0" err="1" smtClean="0">
                  <a:solidFill>
                    <a:sysClr val="windowText" lastClr="000000"/>
                  </a:solidFill>
                </a:rPr>
                <a:t>ppVRH</a:t>
              </a:r>
              <a:endParaRPr lang="hr-HR" b="1" dirty="0" smtClean="0">
                <a:solidFill>
                  <a:sysClr val="windowText" lastClr="000000"/>
                </a:solidFill>
              </a:endParaRPr>
            </a:p>
          </p:txBody>
        </p:sp>
        <p:sp>
          <p:nvSpPr>
            <p:cNvPr id="118" name="TekstniOkvir 117"/>
            <p:cNvSpPr txBox="1"/>
            <p:nvPr/>
          </p:nvSpPr>
          <p:spPr>
            <a:xfrm>
              <a:off x="10983413" y="288373"/>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GVZ</a:t>
              </a:r>
            </a:p>
          </p:txBody>
        </p:sp>
      </p:grpSp>
      <p:grpSp>
        <p:nvGrpSpPr>
          <p:cNvPr id="119" name="Grupa 118"/>
          <p:cNvGrpSpPr/>
          <p:nvPr/>
        </p:nvGrpSpPr>
        <p:grpSpPr>
          <a:xfrm>
            <a:off x="2760843" y="285505"/>
            <a:ext cx="5522395" cy="809279"/>
            <a:chOff x="2902737" y="427399"/>
            <a:chExt cx="5522395" cy="809279"/>
          </a:xfrm>
        </p:grpSpPr>
        <p:grpSp>
          <p:nvGrpSpPr>
            <p:cNvPr id="120" name="Grupa 119"/>
            <p:cNvGrpSpPr/>
            <p:nvPr/>
          </p:nvGrpSpPr>
          <p:grpSpPr>
            <a:xfrm>
              <a:off x="2902737" y="427399"/>
              <a:ext cx="5522395" cy="809279"/>
              <a:chOff x="2902737" y="443165"/>
              <a:chExt cx="5522395" cy="809279"/>
            </a:xfrm>
            <a:solidFill>
              <a:srgbClr val="FFFF00"/>
            </a:solidFill>
          </p:grpSpPr>
          <p:sp>
            <p:nvSpPr>
              <p:cNvPr id="122" name="TekstniOkvir 121"/>
              <p:cNvSpPr txBox="1"/>
              <p:nvPr/>
            </p:nvSpPr>
            <p:spPr>
              <a:xfrm>
                <a:off x="2902737" y="871613"/>
                <a:ext cx="890005" cy="369332"/>
              </a:xfrm>
              <a:prstGeom prst="rect">
                <a:avLst/>
              </a:prstGeom>
              <a:grpFill/>
              <a:ln w="28575">
                <a:solidFill>
                  <a:schemeClr val="accent1">
                    <a:lumMod val="75000"/>
                  </a:schemeClr>
                </a:solidFill>
              </a:ln>
            </p:spPr>
            <p:txBody>
              <a:bodyPr wrap="square" rtlCol="0">
                <a:spAutoFit/>
              </a:bodyPr>
              <a:lstStyle/>
              <a:p>
                <a:pPr algn="ctr"/>
                <a:r>
                  <a:rPr lang="hr-HR" dirty="0" smtClean="0">
                    <a:solidFill>
                      <a:sysClr val="windowText" lastClr="000000"/>
                    </a:solidFill>
                  </a:rPr>
                  <a:t>MUP</a:t>
                </a:r>
              </a:p>
            </p:txBody>
          </p:sp>
          <p:sp>
            <p:nvSpPr>
              <p:cNvPr id="123" name="TekstniOkvir 122"/>
              <p:cNvSpPr txBox="1"/>
              <p:nvPr/>
            </p:nvSpPr>
            <p:spPr>
              <a:xfrm>
                <a:off x="5691941" y="883112"/>
                <a:ext cx="890005" cy="369332"/>
              </a:xfrm>
              <a:prstGeom prst="rect">
                <a:avLst/>
              </a:prstGeom>
              <a:grpFill/>
              <a:ln w="28575">
                <a:solidFill>
                  <a:schemeClr val="accent1">
                    <a:lumMod val="75000"/>
                  </a:schemeClr>
                </a:solidFill>
              </a:ln>
            </p:spPr>
            <p:txBody>
              <a:bodyPr wrap="square" rtlCol="0">
                <a:spAutoFit/>
              </a:bodyPr>
              <a:lstStyle/>
              <a:p>
                <a:pPr algn="ctr"/>
                <a:r>
                  <a:rPr lang="hr-HR" dirty="0" smtClean="0">
                    <a:solidFill>
                      <a:sysClr val="windowText" lastClr="000000"/>
                    </a:solidFill>
                  </a:rPr>
                  <a:t>MZOE</a:t>
                </a:r>
              </a:p>
            </p:txBody>
          </p:sp>
          <p:sp>
            <p:nvSpPr>
              <p:cNvPr id="124" name="TekstniOkvir 123"/>
              <p:cNvSpPr txBox="1"/>
              <p:nvPr/>
            </p:nvSpPr>
            <p:spPr>
              <a:xfrm>
                <a:off x="6623601" y="451787"/>
                <a:ext cx="890005" cy="369332"/>
              </a:xfrm>
              <a:prstGeom prst="rect">
                <a:avLst/>
              </a:prstGeom>
              <a:grpFill/>
              <a:ln w="28575">
                <a:solidFill>
                  <a:schemeClr val="accent1">
                    <a:lumMod val="75000"/>
                  </a:schemeClr>
                </a:solidFill>
              </a:ln>
            </p:spPr>
            <p:txBody>
              <a:bodyPr wrap="square" rtlCol="0">
                <a:spAutoFit/>
              </a:bodyPr>
              <a:lstStyle/>
              <a:p>
                <a:pPr algn="ctr"/>
                <a:r>
                  <a:rPr lang="hr-HR" dirty="0" smtClean="0">
                    <a:solidFill>
                      <a:sysClr val="windowText" lastClr="000000"/>
                    </a:solidFill>
                  </a:rPr>
                  <a:t>MZDR</a:t>
                </a:r>
              </a:p>
            </p:txBody>
          </p:sp>
          <p:sp>
            <p:nvSpPr>
              <p:cNvPr id="125" name="TekstniOkvir 124"/>
              <p:cNvSpPr txBox="1"/>
              <p:nvPr/>
            </p:nvSpPr>
            <p:spPr>
              <a:xfrm>
                <a:off x="6623596" y="883112"/>
                <a:ext cx="890005" cy="369332"/>
              </a:xfrm>
              <a:prstGeom prst="rect">
                <a:avLst/>
              </a:prstGeom>
              <a:grpFill/>
              <a:ln w="28575">
                <a:solidFill>
                  <a:schemeClr val="accent1">
                    <a:lumMod val="75000"/>
                  </a:schemeClr>
                </a:solidFill>
              </a:ln>
            </p:spPr>
            <p:txBody>
              <a:bodyPr wrap="square" rtlCol="0">
                <a:spAutoFit/>
              </a:bodyPr>
              <a:lstStyle/>
              <a:p>
                <a:pPr algn="ctr"/>
                <a:r>
                  <a:rPr lang="hr-HR" dirty="0" smtClean="0">
                    <a:solidFill>
                      <a:sysClr val="windowText" lastClr="000000"/>
                    </a:solidFill>
                  </a:rPr>
                  <a:t>MPS</a:t>
                </a:r>
              </a:p>
            </p:txBody>
          </p:sp>
          <p:sp>
            <p:nvSpPr>
              <p:cNvPr id="126" name="TekstniOkvir 125"/>
              <p:cNvSpPr txBox="1"/>
              <p:nvPr/>
            </p:nvSpPr>
            <p:spPr>
              <a:xfrm>
                <a:off x="5691947" y="451787"/>
                <a:ext cx="890005" cy="369332"/>
              </a:xfrm>
              <a:prstGeom prst="rect">
                <a:avLst/>
              </a:prstGeom>
              <a:grpFill/>
              <a:ln w="28575">
                <a:solidFill>
                  <a:schemeClr val="accent1">
                    <a:lumMod val="75000"/>
                  </a:schemeClr>
                </a:solidFill>
              </a:ln>
            </p:spPr>
            <p:txBody>
              <a:bodyPr wrap="square" rtlCol="0">
                <a:spAutoFit/>
              </a:bodyPr>
              <a:lstStyle/>
              <a:p>
                <a:pPr algn="ctr"/>
                <a:r>
                  <a:rPr lang="hr-HR" dirty="0" smtClean="0">
                    <a:solidFill>
                      <a:sysClr val="windowText" lastClr="000000"/>
                    </a:solidFill>
                  </a:rPr>
                  <a:t>MMPI</a:t>
                </a:r>
              </a:p>
            </p:txBody>
          </p:sp>
          <p:sp>
            <p:nvSpPr>
              <p:cNvPr id="127" name="TekstniOkvir 126"/>
              <p:cNvSpPr txBox="1"/>
              <p:nvPr/>
            </p:nvSpPr>
            <p:spPr>
              <a:xfrm>
                <a:off x="7535127" y="880231"/>
                <a:ext cx="890005" cy="369332"/>
              </a:xfrm>
              <a:prstGeom prst="rect">
                <a:avLst/>
              </a:prstGeom>
              <a:solidFill>
                <a:srgbClr val="FF0000"/>
              </a:solidFill>
              <a:ln w="28575">
                <a:solidFill>
                  <a:schemeClr val="accent1">
                    <a:lumMod val="75000"/>
                  </a:schemeClr>
                </a:solidFill>
              </a:ln>
            </p:spPr>
            <p:txBody>
              <a:bodyPr wrap="square" rtlCol="0">
                <a:spAutoFit/>
              </a:bodyPr>
              <a:lstStyle/>
              <a:p>
                <a:pPr algn="ctr"/>
                <a:r>
                  <a:rPr lang="hr-HR" dirty="0" smtClean="0">
                    <a:solidFill>
                      <a:schemeClr val="bg1"/>
                    </a:solidFill>
                  </a:rPr>
                  <a:t>RDUZS</a:t>
                </a:r>
              </a:p>
            </p:txBody>
          </p:sp>
          <p:sp>
            <p:nvSpPr>
              <p:cNvPr id="128" name="TekstniOkvir 127"/>
              <p:cNvSpPr txBox="1"/>
              <p:nvPr/>
            </p:nvSpPr>
            <p:spPr>
              <a:xfrm>
                <a:off x="2905602" y="443165"/>
                <a:ext cx="890005" cy="369332"/>
              </a:xfrm>
              <a:prstGeom prst="rect">
                <a:avLst/>
              </a:prstGeom>
              <a:grpFill/>
              <a:ln w="28575">
                <a:solidFill>
                  <a:schemeClr val="accent1">
                    <a:lumMod val="75000"/>
                  </a:schemeClr>
                </a:solidFill>
              </a:ln>
            </p:spPr>
            <p:txBody>
              <a:bodyPr wrap="square" rtlCol="0">
                <a:spAutoFit/>
              </a:bodyPr>
              <a:lstStyle/>
              <a:p>
                <a:pPr algn="ctr"/>
                <a:r>
                  <a:rPr lang="hr-HR" dirty="0" smtClean="0">
                    <a:solidFill>
                      <a:sysClr val="windowText" lastClr="000000"/>
                    </a:solidFill>
                  </a:rPr>
                  <a:t>MO</a:t>
                </a:r>
              </a:p>
            </p:txBody>
          </p:sp>
        </p:grpSp>
        <p:sp>
          <p:nvSpPr>
            <p:cNvPr id="121" name="TekstniOkvir 120"/>
            <p:cNvSpPr txBox="1"/>
            <p:nvPr/>
          </p:nvSpPr>
          <p:spPr>
            <a:xfrm>
              <a:off x="7535125" y="448910"/>
              <a:ext cx="890005" cy="369332"/>
            </a:xfrm>
            <a:prstGeom prst="rect">
              <a:avLst/>
            </a:prstGeom>
            <a:solidFill>
              <a:srgbClr val="FFFF00"/>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MGOP</a:t>
              </a:r>
            </a:p>
          </p:txBody>
        </p:sp>
      </p:grpSp>
      <p:grpSp>
        <p:nvGrpSpPr>
          <p:cNvPr id="129" name="Grupa 128"/>
          <p:cNvGrpSpPr/>
          <p:nvPr/>
        </p:nvGrpSpPr>
        <p:grpSpPr>
          <a:xfrm>
            <a:off x="8311500" y="293633"/>
            <a:ext cx="890007" cy="817910"/>
            <a:chOff x="8466777" y="431657"/>
            <a:chExt cx="890007" cy="817910"/>
          </a:xfrm>
          <a:solidFill>
            <a:srgbClr val="FFFF00"/>
          </a:solidFill>
        </p:grpSpPr>
        <p:sp>
          <p:nvSpPr>
            <p:cNvPr id="130" name="TekstniOkvir 129"/>
            <p:cNvSpPr txBox="1"/>
            <p:nvPr/>
          </p:nvSpPr>
          <p:spPr>
            <a:xfrm>
              <a:off x="8466779" y="431657"/>
              <a:ext cx="890005" cy="369332"/>
            </a:xfrm>
            <a:prstGeom prst="rect">
              <a:avLst/>
            </a:prstGeom>
            <a:grpFill/>
            <a:ln w="28575">
              <a:solidFill>
                <a:schemeClr val="accent1">
                  <a:lumMod val="75000"/>
                </a:schemeClr>
              </a:solidFill>
            </a:ln>
          </p:spPr>
          <p:txBody>
            <a:bodyPr wrap="square" rtlCol="0">
              <a:spAutoFit/>
            </a:bodyPr>
            <a:lstStyle/>
            <a:p>
              <a:pPr algn="ctr"/>
              <a:r>
                <a:rPr lang="hr-HR" dirty="0" smtClean="0">
                  <a:solidFill>
                    <a:sysClr val="windowText" lastClr="000000"/>
                  </a:solidFill>
                </a:rPr>
                <a:t>NGSOS</a:t>
              </a:r>
            </a:p>
          </p:txBody>
        </p:sp>
        <p:sp>
          <p:nvSpPr>
            <p:cNvPr id="131" name="TekstniOkvir 130"/>
            <p:cNvSpPr txBox="1"/>
            <p:nvPr/>
          </p:nvSpPr>
          <p:spPr>
            <a:xfrm>
              <a:off x="8466777" y="880235"/>
              <a:ext cx="890005" cy="369332"/>
            </a:xfrm>
            <a:prstGeom prst="rect">
              <a:avLst/>
            </a:prstGeom>
            <a:grpFill/>
            <a:ln w="28575">
              <a:solidFill>
                <a:schemeClr val="accent1">
                  <a:lumMod val="75000"/>
                </a:schemeClr>
              </a:solidFill>
            </a:ln>
          </p:spPr>
          <p:txBody>
            <a:bodyPr wrap="square" rtlCol="0">
              <a:spAutoFit/>
            </a:bodyPr>
            <a:lstStyle/>
            <a:p>
              <a:pPr algn="ctr"/>
              <a:r>
                <a:rPr lang="hr-HR" dirty="0" smtClean="0">
                  <a:solidFill>
                    <a:sysClr val="windowText" lastClr="000000"/>
                  </a:solidFill>
                </a:rPr>
                <a:t>GRPOL</a:t>
              </a:r>
            </a:p>
          </p:txBody>
        </p:sp>
      </p:grpSp>
      <p:sp>
        <p:nvSpPr>
          <p:cNvPr id="132" name="Peterokut 131"/>
          <p:cNvSpPr/>
          <p:nvPr/>
        </p:nvSpPr>
        <p:spPr>
          <a:xfrm>
            <a:off x="6003623" y="5804797"/>
            <a:ext cx="3322275" cy="776376"/>
          </a:xfrm>
          <a:prstGeom prst="homePlate">
            <a:avLst>
              <a:gd name="adj" fmla="val 98795"/>
            </a:avLst>
          </a:prstGeom>
          <a:gradFill flip="none" rotWithShape="1">
            <a:gsLst>
              <a:gs pos="21000">
                <a:srgbClr val="FF99FF"/>
              </a:gs>
              <a:gs pos="0">
                <a:srgbClr val="92D050">
                  <a:shade val="67500"/>
                  <a:satMod val="115000"/>
                </a:srgbClr>
              </a:gs>
              <a:gs pos="6000">
                <a:srgbClr val="92D050">
                  <a:shade val="100000"/>
                  <a:satMod val="115000"/>
                </a:srgb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2000" b="1" dirty="0" smtClean="0">
                <a:solidFill>
                  <a:schemeClr val="tx1"/>
                </a:solidFill>
              </a:rPr>
              <a:t>PROVEDBA ODGOVORA</a:t>
            </a:r>
            <a:endParaRPr lang="hr-HR" sz="2000" b="1" dirty="0">
              <a:solidFill>
                <a:schemeClr val="tx1"/>
              </a:solidFill>
            </a:endParaRPr>
          </a:p>
        </p:txBody>
      </p:sp>
      <p:grpSp>
        <p:nvGrpSpPr>
          <p:cNvPr id="3" name="Grupa 2"/>
          <p:cNvGrpSpPr/>
          <p:nvPr/>
        </p:nvGrpSpPr>
        <p:grpSpPr>
          <a:xfrm>
            <a:off x="6694278" y="5920874"/>
            <a:ext cx="2077320" cy="380099"/>
            <a:chOff x="1380412" y="2038987"/>
            <a:chExt cx="2077320" cy="380099"/>
          </a:xfrm>
        </p:grpSpPr>
        <p:sp>
          <p:nvSpPr>
            <p:cNvPr id="93" name="TekstniOkvir 92"/>
            <p:cNvSpPr txBox="1"/>
            <p:nvPr/>
          </p:nvSpPr>
          <p:spPr>
            <a:xfrm>
              <a:off x="1380412" y="2041810"/>
              <a:ext cx="993793" cy="377276"/>
            </a:xfrm>
            <a:prstGeom prst="rect">
              <a:avLst/>
            </a:prstGeom>
            <a:solidFill>
              <a:srgbClr val="FFFF00"/>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SOA</a:t>
              </a:r>
            </a:p>
          </p:txBody>
        </p:sp>
        <p:sp>
          <p:nvSpPr>
            <p:cNvPr id="95" name="TekstniOkvir 94"/>
            <p:cNvSpPr txBox="1"/>
            <p:nvPr/>
          </p:nvSpPr>
          <p:spPr>
            <a:xfrm>
              <a:off x="2463939" y="2038987"/>
              <a:ext cx="993793" cy="377276"/>
            </a:xfrm>
            <a:prstGeom prst="rect">
              <a:avLst/>
            </a:prstGeom>
            <a:solidFill>
              <a:srgbClr val="FFFF00"/>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VSOA</a:t>
              </a:r>
            </a:p>
          </p:txBody>
        </p:sp>
      </p:grpSp>
      <p:grpSp>
        <p:nvGrpSpPr>
          <p:cNvPr id="4" name="Grupa 3"/>
          <p:cNvGrpSpPr/>
          <p:nvPr/>
        </p:nvGrpSpPr>
        <p:grpSpPr>
          <a:xfrm>
            <a:off x="1703587" y="1321793"/>
            <a:ext cx="3689898" cy="3589088"/>
            <a:chOff x="1703587" y="1321793"/>
            <a:chExt cx="3689898" cy="3589088"/>
          </a:xfrm>
        </p:grpSpPr>
        <p:grpSp>
          <p:nvGrpSpPr>
            <p:cNvPr id="7" name="Grupa 6"/>
            <p:cNvGrpSpPr/>
            <p:nvPr/>
          </p:nvGrpSpPr>
          <p:grpSpPr>
            <a:xfrm>
              <a:off x="1703587" y="1321793"/>
              <a:ext cx="3689898" cy="3589088"/>
              <a:chOff x="1703587" y="1321793"/>
              <a:chExt cx="3689898" cy="3589088"/>
            </a:xfrm>
          </p:grpSpPr>
          <p:sp>
            <p:nvSpPr>
              <p:cNvPr id="133" name="TekstniOkvir 132"/>
              <p:cNvSpPr txBox="1"/>
              <p:nvPr/>
            </p:nvSpPr>
            <p:spPr>
              <a:xfrm>
                <a:off x="3788300" y="1336169"/>
                <a:ext cx="1039609" cy="400110"/>
              </a:xfrm>
              <a:prstGeom prst="rect">
                <a:avLst/>
              </a:prstGeom>
              <a:solidFill>
                <a:srgbClr val="FF0000"/>
              </a:solidFill>
              <a:ln w="28575">
                <a:solidFill>
                  <a:srgbClr val="0059A9"/>
                </a:solidFill>
              </a:ln>
            </p:spPr>
            <p:txBody>
              <a:bodyPr wrap="square" rtlCol="0">
                <a:spAutoFit/>
              </a:bodyPr>
              <a:lstStyle/>
              <a:p>
                <a:pPr algn="ctr"/>
                <a:r>
                  <a:rPr lang="hr-HR" sz="2000" b="1" dirty="0" smtClean="0">
                    <a:solidFill>
                      <a:schemeClr val="bg1"/>
                    </a:solidFill>
                  </a:rPr>
                  <a:t>SCZ VSŽ</a:t>
                </a:r>
              </a:p>
            </p:txBody>
          </p:sp>
          <p:sp>
            <p:nvSpPr>
              <p:cNvPr id="134" name="TekstniOkvir 133"/>
              <p:cNvSpPr txBox="1"/>
              <p:nvPr/>
            </p:nvSpPr>
            <p:spPr>
              <a:xfrm>
                <a:off x="4303012" y="1833627"/>
                <a:ext cx="1039609" cy="338554"/>
              </a:xfrm>
              <a:prstGeom prst="rect">
                <a:avLst/>
              </a:prstGeom>
              <a:solidFill>
                <a:srgbClr val="FF0000"/>
              </a:solidFill>
              <a:ln w="28575">
                <a:solidFill>
                  <a:srgbClr val="0059A9"/>
                </a:solidFill>
              </a:ln>
            </p:spPr>
            <p:txBody>
              <a:bodyPr wrap="square" rtlCol="0">
                <a:spAutoFit/>
              </a:bodyPr>
              <a:lstStyle/>
              <a:p>
                <a:pPr algn="ctr"/>
                <a:r>
                  <a:rPr lang="hr-HR" sz="1600" b="1" dirty="0" smtClean="0">
                    <a:solidFill>
                      <a:schemeClr val="bg1"/>
                    </a:solidFill>
                  </a:rPr>
                  <a:t>DIP CZ OS</a:t>
                </a:r>
              </a:p>
            </p:txBody>
          </p:sp>
          <p:sp>
            <p:nvSpPr>
              <p:cNvPr id="135" name="TekstniOkvir 134"/>
              <p:cNvSpPr txBox="1"/>
              <p:nvPr/>
            </p:nvSpPr>
            <p:spPr>
              <a:xfrm>
                <a:off x="2957291" y="1816376"/>
                <a:ext cx="1039609" cy="400110"/>
              </a:xfrm>
              <a:prstGeom prst="rect">
                <a:avLst/>
              </a:prstGeom>
              <a:solidFill>
                <a:srgbClr val="FF0000"/>
              </a:solidFill>
              <a:ln w="28575">
                <a:solidFill>
                  <a:srgbClr val="0059A9"/>
                </a:solidFill>
              </a:ln>
            </p:spPr>
            <p:txBody>
              <a:bodyPr wrap="square" rtlCol="0">
                <a:spAutoFit/>
              </a:bodyPr>
              <a:lstStyle/>
              <a:p>
                <a:pPr algn="ctr"/>
                <a:r>
                  <a:rPr lang="hr-HR" sz="2000" b="1" dirty="0" smtClean="0">
                    <a:solidFill>
                      <a:schemeClr val="bg1"/>
                    </a:solidFill>
                  </a:rPr>
                  <a:t>VZ VSŽ</a:t>
                </a:r>
              </a:p>
            </p:txBody>
          </p:sp>
          <p:grpSp>
            <p:nvGrpSpPr>
              <p:cNvPr id="136" name="Grupa 135"/>
              <p:cNvGrpSpPr/>
              <p:nvPr/>
            </p:nvGrpSpPr>
            <p:grpSpPr>
              <a:xfrm>
                <a:off x="2954416" y="2277909"/>
                <a:ext cx="1039609" cy="401531"/>
                <a:chOff x="2868151" y="2467692"/>
                <a:chExt cx="1039609" cy="401531"/>
              </a:xfrm>
            </p:grpSpPr>
            <p:sp>
              <p:nvSpPr>
                <p:cNvPr id="137" name="TekstniOkvir 136"/>
                <p:cNvSpPr txBox="1"/>
                <p:nvPr/>
              </p:nvSpPr>
              <p:spPr>
                <a:xfrm>
                  <a:off x="2868151" y="2469113"/>
                  <a:ext cx="1039609" cy="400110"/>
                </a:xfrm>
                <a:prstGeom prst="rect">
                  <a:avLst/>
                </a:prstGeom>
                <a:solidFill>
                  <a:srgbClr val="FFFF00"/>
                </a:solidFill>
                <a:ln w="28575">
                  <a:solidFill>
                    <a:srgbClr val="0059A9"/>
                  </a:solidFill>
                </a:ln>
              </p:spPr>
              <p:txBody>
                <a:bodyPr wrap="square" rtlCol="0">
                  <a:spAutoFit/>
                </a:bodyPr>
                <a:lstStyle/>
                <a:p>
                  <a:pPr algn="ctr"/>
                  <a:endParaRPr lang="hr-HR" sz="2000" b="1" dirty="0" smtClean="0">
                    <a:solidFill>
                      <a:sysClr val="windowText" lastClr="000000"/>
                    </a:solidFill>
                  </a:endParaRPr>
                </a:p>
              </p:txBody>
            </p:sp>
            <p:grpSp>
              <p:nvGrpSpPr>
                <p:cNvPr id="138" name="Grupa 137"/>
                <p:cNvGrpSpPr/>
                <p:nvPr/>
              </p:nvGrpSpPr>
              <p:grpSpPr>
                <a:xfrm>
                  <a:off x="3480776" y="2467692"/>
                  <a:ext cx="385980" cy="385980"/>
                  <a:chOff x="961864" y="1622301"/>
                  <a:chExt cx="385980" cy="385980"/>
                </a:xfrm>
              </p:grpSpPr>
              <p:sp>
                <p:nvSpPr>
                  <p:cNvPr id="139" name="Pravokutnik 138"/>
                  <p:cNvSpPr/>
                  <p:nvPr/>
                </p:nvSpPr>
                <p:spPr>
                  <a:xfrm>
                    <a:off x="1088720" y="1622301"/>
                    <a:ext cx="103517" cy="38598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140" name="Pravokutnik 139"/>
                  <p:cNvSpPr/>
                  <p:nvPr/>
                </p:nvSpPr>
                <p:spPr>
                  <a:xfrm rot="5400000">
                    <a:off x="1103095" y="1619424"/>
                    <a:ext cx="103517" cy="38598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grpSp>
          </p:grpSp>
          <p:grpSp>
            <p:nvGrpSpPr>
              <p:cNvPr id="141" name="Grupa 140"/>
              <p:cNvGrpSpPr/>
              <p:nvPr/>
            </p:nvGrpSpPr>
            <p:grpSpPr>
              <a:xfrm>
                <a:off x="4329559" y="3291401"/>
                <a:ext cx="996670" cy="1619480"/>
                <a:chOff x="4357867" y="3019893"/>
                <a:chExt cx="996670" cy="1619480"/>
              </a:xfrm>
              <a:solidFill>
                <a:srgbClr val="FFFF00"/>
              </a:solidFill>
            </p:grpSpPr>
            <p:sp>
              <p:nvSpPr>
                <p:cNvPr id="142" name="TekstniOkvir 141"/>
                <p:cNvSpPr txBox="1"/>
                <p:nvPr/>
              </p:nvSpPr>
              <p:spPr>
                <a:xfrm>
                  <a:off x="4360744" y="3019893"/>
                  <a:ext cx="993793" cy="377276"/>
                </a:xfrm>
                <a:prstGeom prst="rect">
                  <a:avLst/>
                </a:prstGeom>
                <a:grpFill/>
                <a:ln w="28575">
                  <a:solidFill>
                    <a:srgbClr val="FF0000"/>
                  </a:solidFill>
                </a:ln>
              </p:spPr>
              <p:txBody>
                <a:bodyPr wrap="square" rtlCol="0">
                  <a:spAutoFit/>
                </a:bodyPr>
                <a:lstStyle/>
                <a:p>
                  <a:pPr algn="ctr"/>
                  <a:r>
                    <a:rPr lang="hr-HR" dirty="0" smtClean="0">
                      <a:solidFill>
                        <a:sysClr val="windowText" lastClr="000000"/>
                      </a:solidFill>
                    </a:rPr>
                    <a:t>HEP</a:t>
                  </a:r>
                </a:p>
              </p:txBody>
            </p:sp>
            <p:sp>
              <p:nvSpPr>
                <p:cNvPr id="143" name="TekstniOkvir 142"/>
                <p:cNvSpPr txBox="1"/>
                <p:nvPr/>
              </p:nvSpPr>
              <p:spPr>
                <a:xfrm>
                  <a:off x="4357867" y="3431087"/>
                  <a:ext cx="993793" cy="369332"/>
                </a:xfrm>
                <a:prstGeom prst="rect">
                  <a:avLst/>
                </a:prstGeom>
                <a:grpFill/>
                <a:ln w="28575">
                  <a:solidFill>
                    <a:srgbClr val="FF0000"/>
                  </a:solidFill>
                </a:ln>
              </p:spPr>
              <p:txBody>
                <a:bodyPr wrap="square" rtlCol="0">
                  <a:spAutoFit/>
                </a:bodyPr>
                <a:lstStyle/>
                <a:p>
                  <a:pPr algn="ctr"/>
                  <a:r>
                    <a:rPr lang="hr-HR" dirty="0" smtClean="0">
                      <a:solidFill>
                        <a:sysClr val="windowText" lastClr="000000"/>
                      </a:solidFill>
                    </a:rPr>
                    <a:t>HAZOP</a:t>
                  </a:r>
                </a:p>
              </p:txBody>
            </p:sp>
            <p:sp>
              <p:nvSpPr>
                <p:cNvPr id="144" name="TekstniOkvir 143"/>
                <p:cNvSpPr txBox="1"/>
                <p:nvPr/>
              </p:nvSpPr>
              <p:spPr>
                <a:xfrm>
                  <a:off x="4357867" y="3845151"/>
                  <a:ext cx="993793" cy="377276"/>
                </a:xfrm>
                <a:prstGeom prst="rect">
                  <a:avLst/>
                </a:prstGeom>
                <a:grpFill/>
                <a:ln w="28575">
                  <a:solidFill>
                    <a:srgbClr val="FF0000"/>
                  </a:solidFill>
                </a:ln>
              </p:spPr>
              <p:txBody>
                <a:bodyPr wrap="square" rtlCol="0">
                  <a:spAutoFit/>
                </a:bodyPr>
                <a:lstStyle/>
                <a:p>
                  <a:pPr algn="ctr"/>
                  <a:r>
                    <a:rPr lang="hr-HR" dirty="0" err="1" smtClean="0">
                      <a:solidFill>
                        <a:sysClr val="windowText" lastClr="000000"/>
                      </a:solidFill>
                    </a:rPr>
                    <a:t>HRceste</a:t>
                  </a:r>
                  <a:endParaRPr lang="hr-HR" dirty="0" smtClean="0">
                    <a:solidFill>
                      <a:sysClr val="windowText" lastClr="000000"/>
                    </a:solidFill>
                  </a:endParaRPr>
                </a:p>
              </p:txBody>
            </p:sp>
            <p:sp>
              <p:nvSpPr>
                <p:cNvPr id="145" name="TekstniOkvir 144"/>
                <p:cNvSpPr txBox="1"/>
                <p:nvPr/>
              </p:nvSpPr>
              <p:spPr>
                <a:xfrm>
                  <a:off x="4360744" y="4262097"/>
                  <a:ext cx="993793" cy="377276"/>
                </a:xfrm>
                <a:prstGeom prst="rect">
                  <a:avLst/>
                </a:prstGeom>
                <a:grpFill/>
                <a:ln w="28575">
                  <a:solidFill>
                    <a:srgbClr val="FF0000"/>
                  </a:solidFill>
                </a:ln>
              </p:spPr>
              <p:txBody>
                <a:bodyPr wrap="square" rtlCol="0">
                  <a:spAutoFit/>
                </a:bodyPr>
                <a:lstStyle/>
                <a:p>
                  <a:pPr algn="ctr"/>
                  <a:r>
                    <a:rPr lang="hr-HR" dirty="0" err="1" smtClean="0">
                      <a:solidFill>
                        <a:sysClr val="windowText" lastClr="000000"/>
                      </a:solidFill>
                    </a:rPr>
                    <a:t>HRšume</a:t>
                  </a:r>
                  <a:endParaRPr lang="hr-HR" dirty="0" smtClean="0">
                    <a:solidFill>
                      <a:sysClr val="windowText" lastClr="000000"/>
                    </a:solidFill>
                  </a:endParaRPr>
                </a:p>
              </p:txBody>
            </p:sp>
          </p:grpSp>
          <p:sp>
            <p:nvSpPr>
              <p:cNvPr id="146" name="TekstniOkvir 145"/>
              <p:cNvSpPr txBox="1"/>
              <p:nvPr/>
            </p:nvSpPr>
            <p:spPr>
              <a:xfrm>
                <a:off x="4339776" y="2272425"/>
                <a:ext cx="950127" cy="400110"/>
              </a:xfrm>
              <a:prstGeom prst="rect">
                <a:avLst/>
              </a:prstGeom>
              <a:solidFill>
                <a:srgbClr val="FFFF00"/>
              </a:solidFill>
              <a:ln w="28575">
                <a:solidFill>
                  <a:srgbClr val="FF0000"/>
                </a:solidFill>
              </a:ln>
            </p:spPr>
            <p:txBody>
              <a:bodyPr wrap="square" rtlCol="0">
                <a:spAutoFit/>
              </a:bodyPr>
              <a:lstStyle/>
              <a:p>
                <a:pPr algn="ctr"/>
                <a:r>
                  <a:rPr lang="hr-HR" sz="2000" dirty="0" err="1" smtClean="0">
                    <a:solidFill>
                      <a:sysClr val="windowText" lastClr="000000"/>
                    </a:solidFill>
                  </a:rPr>
                  <a:t>HrV</a:t>
                </a:r>
                <a:endParaRPr lang="hr-HR" sz="2000" dirty="0" smtClean="0">
                  <a:solidFill>
                    <a:sysClr val="windowText" lastClr="000000"/>
                  </a:solidFill>
                </a:endParaRPr>
              </a:p>
            </p:txBody>
          </p:sp>
          <p:grpSp>
            <p:nvGrpSpPr>
              <p:cNvPr id="147" name="Grupa 146"/>
              <p:cNvGrpSpPr/>
              <p:nvPr/>
            </p:nvGrpSpPr>
            <p:grpSpPr>
              <a:xfrm>
                <a:off x="2959269" y="2756865"/>
                <a:ext cx="2434216" cy="352930"/>
                <a:chOff x="2993775" y="4640129"/>
                <a:chExt cx="2434216" cy="352930"/>
              </a:xfrm>
            </p:grpSpPr>
            <p:sp>
              <p:nvSpPr>
                <p:cNvPr id="148" name="TekstniOkvir 147"/>
                <p:cNvSpPr txBox="1"/>
                <p:nvPr/>
              </p:nvSpPr>
              <p:spPr>
                <a:xfrm>
                  <a:off x="2993775" y="4640129"/>
                  <a:ext cx="1039609" cy="338554"/>
                </a:xfrm>
                <a:prstGeom prst="rect">
                  <a:avLst/>
                </a:prstGeom>
                <a:solidFill>
                  <a:srgbClr val="FFFF00"/>
                </a:solidFill>
                <a:ln w="28575">
                  <a:solidFill>
                    <a:srgbClr val="FF0000"/>
                  </a:solidFill>
                </a:ln>
              </p:spPr>
              <p:txBody>
                <a:bodyPr wrap="square" rtlCol="0">
                  <a:spAutoFit/>
                </a:bodyPr>
                <a:lstStyle/>
                <a:p>
                  <a:pPr algn="ctr"/>
                  <a:r>
                    <a:rPr lang="hr-HR" sz="1600" dirty="0" smtClean="0">
                      <a:solidFill>
                        <a:sysClr val="windowText" lastClr="000000"/>
                      </a:solidFill>
                    </a:rPr>
                    <a:t>NOS-MUP</a:t>
                  </a:r>
                </a:p>
              </p:txBody>
            </p:sp>
            <p:sp>
              <p:nvSpPr>
                <p:cNvPr id="149" name="TekstniOkvir 148"/>
                <p:cNvSpPr txBox="1"/>
                <p:nvPr/>
              </p:nvSpPr>
              <p:spPr>
                <a:xfrm>
                  <a:off x="4388382" y="4654505"/>
                  <a:ext cx="1039609" cy="338554"/>
                </a:xfrm>
                <a:prstGeom prst="rect">
                  <a:avLst/>
                </a:prstGeom>
                <a:solidFill>
                  <a:srgbClr val="FFFF00"/>
                </a:solidFill>
                <a:ln w="28575">
                  <a:solidFill>
                    <a:srgbClr val="FF0000"/>
                  </a:solidFill>
                </a:ln>
              </p:spPr>
              <p:txBody>
                <a:bodyPr wrap="square" rtlCol="0">
                  <a:spAutoFit/>
                </a:bodyPr>
                <a:lstStyle/>
                <a:p>
                  <a:pPr algn="ctr"/>
                  <a:r>
                    <a:rPr lang="hr-HR" sz="1600" dirty="0" smtClean="0">
                      <a:solidFill>
                        <a:sysClr val="windowText" lastClr="000000"/>
                      </a:solidFill>
                    </a:rPr>
                    <a:t>NOS-OS</a:t>
                  </a:r>
                </a:p>
              </p:txBody>
            </p:sp>
          </p:grpSp>
          <p:grpSp>
            <p:nvGrpSpPr>
              <p:cNvPr id="150" name="Grupa 149"/>
              <p:cNvGrpSpPr/>
              <p:nvPr/>
            </p:nvGrpSpPr>
            <p:grpSpPr>
              <a:xfrm>
                <a:off x="1703587" y="1321793"/>
                <a:ext cx="2124727" cy="430887"/>
                <a:chOff x="1703587" y="1321793"/>
                <a:chExt cx="2124727" cy="430887"/>
              </a:xfrm>
            </p:grpSpPr>
            <p:sp>
              <p:nvSpPr>
                <p:cNvPr id="151" name="TekstniOkvir 150"/>
                <p:cNvSpPr txBox="1"/>
                <p:nvPr/>
              </p:nvSpPr>
              <p:spPr>
                <a:xfrm>
                  <a:off x="1703587" y="1321793"/>
                  <a:ext cx="1039609" cy="430887"/>
                </a:xfrm>
                <a:prstGeom prst="rect">
                  <a:avLst/>
                </a:prstGeom>
                <a:solidFill>
                  <a:srgbClr val="FFFF00"/>
                </a:solidFill>
                <a:ln w="28575">
                  <a:solidFill>
                    <a:srgbClr val="0059A9"/>
                  </a:solidFill>
                </a:ln>
              </p:spPr>
              <p:txBody>
                <a:bodyPr wrap="square" rtlCol="0">
                  <a:spAutoFit/>
                </a:bodyPr>
                <a:lstStyle/>
                <a:p>
                  <a:pPr algn="ctr"/>
                  <a:r>
                    <a:rPr lang="hr-HR" sz="2200" dirty="0" smtClean="0">
                      <a:solidFill>
                        <a:sysClr val="windowText" lastClr="000000"/>
                      </a:solidFill>
                    </a:rPr>
                    <a:t>SCZ RH</a:t>
                  </a:r>
                </a:p>
              </p:txBody>
            </p:sp>
            <p:sp>
              <p:nvSpPr>
                <p:cNvPr id="152" name="Strelica udesno 151"/>
                <p:cNvSpPr/>
                <p:nvPr/>
              </p:nvSpPr>
              <p:spPr>
                <a:xfrm>
                  <a:off x="2744575" y="1432706"/>
                  <a:ext cx="1083739" cy="200055"/>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grpSp>
          <p:sp>
            <p:nvSpPr>
              <p:cNvPr id="153" name="TekstniOkvir 152"/>
              <p:cNvSpPr txBox="1"/>
              <p:nvPr/>
            </p:nvSpPr>
            <p:spPr>
              <a:xfrm>
                <a:off x="2996701" y="3683992"/>
                <a:ext cx="993793" cy="377276"/>
              </a:xfrm>
              <a:prstGeom prst="rect">
                <a:avLst/>
              </a:prstGeom>
              <a:solidFill>
                <a:srgbClr val="FFFF00"/>
              </a:solidFill>
              <a:ln w="28575">
                <a:solidFill>
                  <a:srgbClr val="FF0000"/>
                </a:solidFill>
              </a:ln>
            </p:spPr>
            <p:txBody>
              <a:bodyPr wrap="square" rtlCol="0">
                <a:spAutoFit/>
              </a:bodyPr>
              <a:lstStyle/>
              <a:p>
                <a:pPr algn="ctr"/>
                <a:r>
                  <a:rPr lang="hr-HR" dirty="0" smtClean="0">
                    <a:solidFill>
                      <a:sysClr val="windowText" lastClr="000000"/>
                    </a:solidFill>
                  </a:rPr>
                  <a:t>ŽZJZ</a:t>
                </a:r>
              </a:p>
            </p:txBody>
          </p:sp>
          <p:sp>
            <p:nvSpPr>
              <p:cNvPr id="154" name="TekstniOkvir 153"/>
              <p:cNvSpPr txBox="1"/>
              <p:nvPr/>
            </p:nvSpPr>
            <p:spPr>
              <a:xfrm>
                <a:off x="2996704" y="4114288"/>
                <a:ext cx="993793" cy="369332"/>
              </a:xfrm>
              <a:prstGeom prst="rect">
                <a:avLst/>
              </a:prstGeom>
              <a:solidFill>
                <a:srgbClr val="FFFF00"/>
              </a:solidFill>
              <a:ln w="28575">
                <a:solidFill>
                  <a:srgbClr val="FF0000"/>
                </a:solidFill>
              </a:ln>
            </p:spPr>
            <p:txBody>
              <a:bodyPr wrap="square" rtlCol="0">
                <a:spAutoFit/>
              </a:bodyPr>
              <a:lstStyle/>
              <a:p>
                <a:pPr algn="ctr"/>
                <a:r>
                  <a:rPr lang="hr-HR" dirty="0" smtClean="0">
                    <a:solidFill>
                      <a:sysClr val="windowText" lastClr="000000"/>
                    </a:solidFill>
                  </a:rPr>
                  <a:t>ŽHMP</a:t>
                </a:r>
              </a:p>
            </p:txBody>
          </p:sp>
          <p:sp>
            <p:nvSpPr>
              <p:cNvPr id="155" name="TekstniOkvir 154"/>
              <p:cNvSpPr txBox="1"/>
              <p:nvPr/>
            </p:nvSpPr>
            <p:spPr>
              <a:xfrm>
                <a:off x="2996704" y="4526669"/>
                <a:ext cx="993793" cy="377276"/>
              </a:xfrm>
              <a:prstGeom prst="rect">
                <a:avLst/>
              </a:prstGeom>
              <a:solidFill>
                <a:srgbClr val="FFFF00"/>
              </a:solidFill>
              <a:ln w="28575">
                <a:solidFill>
                  <a:srgbClr val="FF0000"/>
                </a:solidFill>
              </a:ln>
            </p:spPr>
            <p:txBody>
              <a:bodyPr wrap="square" rtlCol="0">
                <a:spAutoFit/>
              </a:bodyPr>
              <a:lstStyle/>
              <a:p>
                <a:pPr algn="ctr"/>
                <a:r>
                  <a:rPr lang="hr-HR" dirty="0" smtClean="0">
                    <a:solidFill>
                      <a:sysClr val="windowText" lastClr="000000"/>
                    </a:solidFill>
                  </a:rPr>
                  <a:t>VET INS</a:t>
                </a:r>
              </a:p>
            </p:txBody>
          </p:sp>
        </p:grpSp>
        <p:sp>
          <p:nvSpPr>
            <p:cNvPr id="77" name="TekstniOkvir 76"/>
            <p:cNvSpPr txBox="1"/>
            <p:nvPr/>
          </p:nvSpPr>
          <p:spPr>
            <a:xfrm>
              <a:off x="2993824" y="3301554"/>
              <a:ext cx="993793" cy="377276"/>
            </a:xfrm>
            <a:prstGeom prst="rect">
              <a:avLst/>
            </a:prstGeom>
            <a:solidFill>
              <a:srgbClr val="FFFF00"/>
            </a:solidFill>
            <a:ln w="28575">
              <a:solidFill>
                <a:srgbClr val="FF0000"/>
              </a:solidFill>
            </a:ln>
          </p:spPr>
          <p:txBody>
            <a:bodyPr wrap="square" rtlCol="0">
              <a:spAutoFit/>
            </a:bodyPr>
            <a:lstStyle/>
            <a:p>
              <a:pPr algn="ctr"/>
              <a:r>
                <a:rPr lang="hr-HR" dirty="0" smtClean="0">
                  <a:solidFill>
                    <a:sysClr val="windowText" lastClr="000000"/>
                  </a:solidFill>
                </a:rPr>
                <a:t>HGSS</a:t>
              </a:r>
            </a:p>
          </p:txBody>
        </p:sp>
      </p:grpSp>
      <p:sp>
        <p:nvSpPr>
          <p:cNvPr id="78" name="TekstniOkvir 77"/>
          <p:cNvSpPr txBox="1"/>
          <p:nvPr/>
        </p:nvSpPr>
        <p:spPr>
          <a:xfrm>
            <a:off x="953084" y="2279328"/>
            <a:ext cx="1039609" cy="338554"/>
          </a:xfrm>
          <a:prstGeom prst="rect">
            <a:avLst/>
          </a:prstGeom>
          <a:solidFill>
            <a:srgbClr val="FFFF00"/>
          </a:solidFill>
          <a:ln w="28575">
            <a:solidFill>
              <a:srgbClr val="0059A9"/>
            </a:solidFill>
          </a:ln>
        </p:spPr>
        <p:txBody>
          <a:bodyPr wrap="square" rtlCol="0">
            <a:spAutoFit/>
          </a:bodyPr>
          <a:lstStyle/>
          <a:p>
            <a:pPr algn="ctr"/>
            <a:r>
              <a:rPr lang="hr-HR" sz="1600" b="1" dirty="0" smtClean="0"/>
              <a:t>DIP CZ ZG</a:t>
            </a:r>
          </a:p>
        </p:txBody>
      </p:sp>
    </p:spTree>
    <p:extLst>
      <p:ext uri="{BB962C8B-B14F-4D97-AF65-F5344CB8AC3E}">
        <p14:creationId xmlns:p14="http://schemas.microsoft.com/office/powerpoint/2010/main" val="2645686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32"/>
                                        </p:tgtEl>
                                        <p:attrNameLst>
                                          <p:attrName>style.visibility</p:attrName>
                                        </p:attrNameLst>
                                      </p:cBhvr>
                                      <p:to>
                                        <p:strVal val="visible"/>
                                      </p:to>
                                    </p:set>
                                    <p:animEffect transition="in" filter="wipe(left)">
                                      <p:cBhvr>
                                        <p:cTn id="7" dur="1000"/>
                                        <p:tgtEl>
                                          <p:spTgt spid="132"/>
                                        </p:tgtEl>
                                      </p:cBhvr>
                                    </p:animEffect>
                                  </p:childTnLst>
                                </p:cTn>
                              </p:par>
                            </p:childTnLst>
                          </p:cTn>
                        </p:par>
                        <p:par>
                          <p:cTn id="8" fill="hold">
                            <p:stCondLst>
                              <p:cond delay="1000"/>
                            </p:stCondLst>
                            <p:childTnLst>
                              <p:par>
                                <p:cTn id="9" presetID="49" presetClass="path" presetSubtype="0" accel="50000" decel="50000" fill="hold" nodeType="afterEffect">
                                  <p:stCondLst>
                                    <p:cond delay="1000"/>
                                  </p:stCondLst>
                                  <p:childTnLst>
                                    <p:animMotion origin="layout" path="M 0.04648 -0.1132 L 0.29648 0.1368 " pathEditMode="relative" rAng="0" ptsTypes="AA">
                                      <p:cBhvr>
                                        <p:cTn id="10" dur="2000" fill="hold"/>
                                        <p:tgtEl>
                                          <p:spTgt spid="4"/>
                                        </p:tgtEl>
                                        <p:attrNameLst>
                                          <p:attrName>ppt_x</p:attrName>
                                          <p:attrName>ppt_y</p:attrName>
                                        </p:attrNameLst>
                                      </p:cBhvr>
                                      <p:rCtr x="12500" y="12500"/>
                                    </p:animMotion>
                                  </p:childTnLst>
                                </p:cTn>
                              </p:par>
                            </p:childTnLst>
                          </p:cTn>
                        </p:par>
                        <p:par>
                          <p:cTn id="11" fill="hold">
                            <p:stCondLst>
                              <p:cond delay="4000"/>
                            </p:stCondLst>
                            <p:childTnLst>
                              <p:par>
                                <p:cTn id="12" presetID="2" presetClass="entr" presetSubtype="3" fill="hold" nodeType="after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additive="base">
                                        <p:cTn id="14" dur="1000" fill="hold"/>
                                        <p:tgtEl>
                                          <p:spTgt spid="3"/>
                                        </p:tgtEl>
                                        <p:attrNameLst>
                                          <p:attrName>ppt_x</p:attrName>
                                        </p:attrNameLst>
                                      </p:cBhvr>
                                      <p:tavLst>
                                        <p:tav tm="0">
                                          <p:val>
                                            <p:strVal val="1+#ppt_w/2"/>
                                          </p:val>
                                        </p:tav>
                                        <p:tav tm="100000">
                                          <p:val>
                                            <p:strVal val="#ppt_x"/>
                                          </p:val>
                                        </p:tav>
                                      </p:tavLst>
                                    </p:anim>
                                    <p:anim calcmode="lin" valueType="num">
                                      <p:cBhvr additive="base">
                                        <p:cTn id="15" dur="1000" fill="hold"/>
                                        <p:tgtEl>
                                          <p:spTgt spid="3"/>
                                        </p:tgtEl>
                                        <p:attrNameLst>
                                          <p:attrName>ppt_y</p:attrName>
                                        </p:attrNameLst>
                                      </p:cBhvr>
                                      <p:tavLst>
                                        <p:tav tm="0">
                                          <p:val>
                                            <p:strVal val="0-#ppt_h/2"/>
                                          </p:val>
                                        </p:tav>
                                        <p:tav tm="100000">
                                          <p:val>
                                            <p:strVal val="#ppt_y"/>
                                          </p:val>
                                        </p:tav>
                                      </p:tavLst>
                                    </p:anim>
                                  </p:childTnLst>
                                </p:cTn>
                              </p:par>
                            </p:childTnLst>
                          </p:cTn>
                        </p:par>
                        <p:par>
                          <p:cTn id="16" fill="hold">
                            <p:stCondLst>
                              <p:cond delay="5000"/>
                            </p:stCondLst>
                            <p:childTnLst>
                              <p:par>
                                <p:cTn id="17" presetID="22" presetClass="entr" presetSubtype="1" fill="hold" grpId="0" nodeType="after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wipe(up)">
                                      <p:cBhvr>
                                        <p:cTn id="19" dur="1000"/>
                                        <p:tgtEl>
                                          <p:spTgt spid="5"/>
                                        </p:tgtEl>
                                      </p:cBhvr>
                                    </p:animEffect>
                                  </p:childTnLst>
                                </p:cTn>
                              </p:par>
                            </p:childTnLst>
                          </p:cTn>
                        </p:par>
                        <p:par>
                          <p:cTn id="20" fill="hold">
                            <p:stCondLst>
                              <p:cond delay="6000"/>
                            </p:stCondLst>
                            <p:childTnLst>
                              <p:par>
                                <p:cTn id="21" presetID="22" presetClass="entr" presetSubtype="8" fill="hold" grpId="0" nodeType="afterEffect">
                                  <p:stCondLst>
                                    <p:cond delay="0"/>
                                  </p:stCondLst>
                                  <p:childTnLst>
                                    <p:set>
                                      <p:cBhvr>
                                        <p:cTn id="22" dur="1" fill="hold">
                                          <p:stCondLst>
                                            <p:cond delay="0"/>
                                          </p:stCondLst>
                                        </p:cTn>
                                        <p:tgtEl>
                                          <p:spTgt spid="65"/>
                                        </p:tgtEl>
                                        <p:attrNameLst>
                                          <p:attrName>style.visibility</p:attrName>
                                        </p:attrNameLst>
                                      </p:cBhvr>
                                      <p:to>
                                        <p:strVal val="visible"/>
                                      </p:to>
                                    </p:set>
                                    <p:animEffect transition="in" filter="wipe(left)">
                                      <p:cBhvr>
                                        <p:cTn id="23" dur="2000"/>
                                        <p:tgtEl>
                                          <p:spTgt spid="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 grpId="0" animBg="1"/>
      <p:bldP spid="5" grpId="0" animBg="1"/>
      <p:bldP spid="13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pPr lvl="2" algn="l" rtl="0">
              <a:lnSpc>
                <a:spcPct val="90000"/>
              </a:lnSpc>
              <a:spcBef>
                <a:spcPct val="0"/>
              </a:spcBef>
            </a:pPr>
            <a:r>
              <a:rPr lang="hr-HR" sz="3200" b="1" dirty="0" smtClean="0">
                <a:solidFill>
                  <a:schemeClr val="tx1"/>
                </a:solidFill>
              </a:rPr>
              <a:t>Međuresorni tim </a:t>
            </a:r>
            <a:r>
              <a:rPr lang="hr-HR" sz="3200" dirty="0" smtClean="0">
                <a:solidFill>
                  <a:schemeClr val="tx1"/>
                </a:solidFill>
              </a:rPr>
              <a:t>- plan za sprječavanje društvenih poremećaja i za oporavak</a:t>
            </a:r>
            <a:br>
              <a:rPr lang="hr-HR" sz="3200" dirty="0" smtClean="0">
                <a:solidFill>
                  <a:schemeClr val="tx1"/>
                </a:solidFill>
              </a:rPr>
            </a:br>
            <a:endParaRPr lang="hr-HR" dirty="0"/>
          </a:p>
        </p:txBody>
      </p:sp>
      <p:sp>
        <p:nvSpPr>
          <p:cNvPr id="3" name="Pravokutnik 2"/>
          <p:cNvSpPr/>
          <p:nvPr/>
        </p:nvSpPr>
        <p:spPr>
          <a:xfrm>
            <a:off x="703356" y="1690688"/>
            <a:ext cx="10785288" cy="4560303"/>
          </a:xfrm>
          <a:prstGeom prst="rect">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9050" lvl="2"/>
            <a:endParaRPr lang="hr-HR" sz="3200" b="1" dirty="0" smtClean="0">
              <a:solidFill>
                <a:schemeClr val="tx1"/>
              </a:solidFill>
            </a:endParaRPr>
          </a:p>
          <a:p>
            <a:pPr marL="19050" lvl="2"/>
            <a:endParaRPr lang="hr-HR" sz="3200" b="1" dirty="0">
              <a:solidFill>
                <a:schemeClr val="tx1"/>
              </a:solidFill>
            </a:endParaRPr>
          </a:p>
          <a:p>
            <a:pPr marL="173038" lvl="3" indent="-169863">
              <a:buFont typeface="Arial" panose="020B0604020202020204" pitchFamily="34" charset="0"/>
              <a:buChar char="•"/>
            </a:pPr>
            <a:r>
              <a:rPr lang="hr-HR" sz="3200" dirty="0" smtClean="0">
                <a:solidFill>
                  <a:schemeClr val="tx1"/>
                </a:solidFill>
              </a:rPr>
              <a:t>Uspostava javnog </a:t>
            </a:r>
            <a:r>
              <a:rPr lang="hr-HR" sz="3200" dirty="0">
                <a:solidFill>
                  <a:schemeClr val="tx1"/>
                </a:solidFill>
              </a:rPr>
              <a:t>reda i sigurnosti</a:t>
            </a:r>
          </a:p>
          <a:p>
            <a:pPr marL="173038" lvl="3" indent="-169863">
              <a:buFont typeface="Arial" panose="020B0604020202020204" pitchFamily="34" charset="0"/>
              <a:buChar char="•"/>
            </a:pPr>
            <a:r>
              <a:rPr lang="hr-HR" sz="3200" dirty="0">
                <a:solidFill>
                  <a:schemeClr val="tx1"/>
                </a:solidFill>
              </a:rPr>
              <a:t>Higijensko epidemiološka </a:t>
            </a:r>
            <a:r>
              <a:rPr lang="hr-HR" sz="3200" dirty="0" smtClean="0">
                <a:solidFill>
                  <a:schemeClr val="tx1"/>
                </a:solidFill>
              </a:rPr>
              <a:t>zaštita</a:t>
            </a:r>
          </a:p>
          <a:p>
            <a:pPr marL="173038" lvl="3" indent="-169863">
              <a:buFont typeface="Arial" panose="020B0604020202020204" pitchFamily="34" charset="0"/>
              <a:buChar char="•"/>
            </a:pPr>
            <a:r>
              <a:rPr lang="hr-HR" sz="3200" dirty="0" smtClean="0">
                <a:solidFill>
                  <a:schemeClr val="tx1"/>
                </a:solidFill>
              </a:rPr>
              <a:t>Zdravstvena skrb</a:t>
            </a:r>
            <a:endParaRPr lang="hr-HR" sz="3200" dirty="0">
              <a:solidFill>
                <a:schemeClr val="tx1"/>
              </a:solidFill>
            </a:endParaRPr>
          </a:p>
          <a:p>
            <a:pPr marL="173038" lvl="3" indent="-169863">
              <a:buFont typeface="Arial" panose="020B0604020202020204" pitchFamily="34" charset="0"/>
              <a:buChar char="•"/>
            </a:pPr>
            <a:r>
              <a:rPr lang="hr-HR" sz="3200" dirty="0">
                <a:solidFill>
                  <a:schemeClr val="tx1"/>
                </a:solidFill>
              </a:rPr>
              <a:t>Stambeno </a:t>
            </a:r>
            <a:r>
              <a:rPr lang="hr-HR" sz="3200" dirty="0" smtClean="0">
                <a:solidFill>
                  <a:schemeClr val="tx1"/>
                </a:solidFill>
              </a:rPr>
              <a:t>zbrinjavanje</a:t>
            </a:r>
            <a:endParaRPr lang="hr-HR" sz="3200" dirty="0">
              <a:solidFill>
                <a:schemeClr val="tx1"/>
              </a:solidFill>
            </a:endParaRPr>
          </a:p>
          <a:p>
            <a:pPr marL="173038" lvl="3" indent="-169863">
              <a:buFont typeface="Arial" panose="020B0604020202020204" pitchFamily="34" charset="0"/>
              <a:buChar char="•"/>
            </a:pPr>
            <a:r>
              <a:rPr lang="hr-HR" sz="3200" dirty="0">
                <a:solidFill>
                  <a:schemeClr val="tx1"/>
                </a:solidFill>
              </a:rPr>
              <a:t>Opskrba hranom i životnim potrepštinama </a:t>
            </a:r>
          </a:p>
          <a:p>
            <a:pPr marL="173038" lvl="3" indent="-169863">
              <a:buFont typeface="Arial" panose="020B0604020202020204" pitchFamily="34" charset="0"/>
              <a:buChar char="•"/>
            </a:pPr>
            <a:r>
              <a:rPr lang="hr-HR" sz="3200" dirty="0">
                <a:solidFill>
                  <a:schemeClr val="tx1"/>
                </a:solidFill>
              </a:rPr>
              <a:t>Zbrinjavanje evakuirane </a:t>
            </a:r>
            <a:r>
              <a:rPr lang="hr-HR" sz="3200" dirty="0" smtClean="0">
                <a:solidFill>
                  <a:schemeClr val="tx1"/>
                </a:solidFill>
              </a:rPr>
              <a:t>stoke</a:t>
            </a:r>
          </a:p>
          <a:p>
            <a:pPr marL="173038" lvl="3" indent="-169863">
              <a:buFont typeface="Arial" panose="020B0604020202020204" pitchFamily="34" charset="0"/>
              <a:buChar char="•"/>
            </a:pPr>
            <a:r>
              <a:rPr lang="hr-HR" sz="3200" dirty="0" smtClean="0">
                <a:solidFill>
                  <a:schemeClr val="tx1"/>
                </a:solidFill>
              </a:rPr>
              <a:t>Oporavak </a:t>
            </a:r>
            <a:r>
              <a:rPr lang="hr-HR" sz="3200" dirty="0">
                <a:solidFill>
                  <a:schemeClr val="tx1"/>
                </a:solidFill>
              </a:rPr>
              <a:t>vitalne infrastrukture </a:t>
            </a:r>
            <a:endParaRPr lang="hr-HR" sz="3200" dirty="0" smtClean="0">
              <a:solidFill>
                <a:schemeClr val="tx1"/>
              </a:solidFill>
            </a:endParaRPr>
          </a:p>
          <a:p>
            <a:pPr marL="173038" lvl="3" indent="-169863">
              <a:buFont typeface="Arial" panose="020B0604020202020204" pitchFamily="34" charset="0"/>
              <a:buChar char="•"/>
            </a:pPr>
            <a:r>
              <a:rPr lang="hr-HR" sz="3200" dirty="0" smtClean="0">
                <a:solidFill>
                  <a:schemeClr val="tx1"/>
                </a:solidFill>
              </a:rPr>
              <a:t>Službeni Obilasci </a:t>
            </a:r>
            <a:r>
              <a:rPr lang="hr-HR" sz="3200" dirty="0">
                <a:solidFill>
                  <a:schemeClr val="tx1"/>
                </a:solidFill>
              </a:rPr>
              <a:t>pogođenih područja od strane Vladinih timova</a:t>
            </a:r>
          </a:p>
          <a:p>
            <a:pPr marL="361950" lvl="2" indent="-342900">
              <a:buFont typeface="Arial" panose="020B0604020202020204" pitchFamily="34" charset="0"/>
              <a:buChar char="•"/>
            </a:pPr>
            <a:endParaRPr lang="hr-HR" sz="3200" b="1" dirty="0">
              <a:solidFill>
                <a:schemeClr val="tx1"/>
              </a:solidFill>
            </a:endParaRPr>
          </a:p>
          <a:p>
            <a:pPr marL="19050" lvl="2"/>
            <a:endParaRPr lang="hr-HR" sz="3200" b="1" dirty="0">
              <a:solidFill>
                <a:schemeClr val="tx1"/>
              </a:solidFill>
            </a:endParaRPr>
          </a:p>
        </p:txBody>
      </p:sp>
    </p:spTree>
    <p:extLst>
      <p:ext uri="{BB962C8B-B14F-4D97-AF65-F5344CB8AC3E}">
        <p14:creationId xmlns:p14="http://schemas.microsoft.com/office/powerpoint/2010/main" val="4004231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up)">
                                      <p:cBhvr>
                                        <p:cTn id="7" dur="1000"/>
                                        <p:tgtEl>
                                          <p:spTgt spid="3"/>
                                        </p:tgtEl>
                                      </p:cBhvr>
                                    </p:animEffect>
                                  </p:childTnLst>
                                </p:cTn>
                              </p:par>
                            </p:childTnLst>
                          </p:cTn>
                        </p:par>
                        <p:par>
                          <p:cTn id="8" fill="hold">
                            <p:stCondLst>
                              <p:cond delay="1000"/>
                            </p:stCondLst>
                            <p:childTnLst>
                              <p:par>
                                <p:cTn id="9" presetID="2" presetClass="entr" presetSubtype="4" fill="hold"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1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1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13" fill="hold">
                            <p:stCondLst>
                              <p:cond delay="2500"/>
                            </p:stCondLst>
                            <p:childTnLst>
                              <p:par>
                                <p:cTn id="14" presetID="2" presetClass="entr" presetSubtype="4" fill="hold" nodeType="after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 calcmode="lin" valueType="num">
                                      <p:cBhvr additive="base">
                                        <p:cTn id="16" dur="1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7" dur="1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par>
                          <p:cTn id="18" fill="hold">
                            <p:stCondLst>
                              <p:cond delay="4000"/>
                            </p:stCondLst>
                            <p:childTnLst>
                              <p:par>
                                <p:cTn id="19" presetID="2" presetClass="entr" presetSubtype="4" fill="hold" nodeType="after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1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1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par>
                          <p:cTn id="23" fill="hold">
                            <p:stCondLst>
                              <p:cond delay="5500"/>
                            </p:stCondLst>
                            <p:childTnLst>
                              <p:par>
                                <p:cTn id="24" presetID="2" presetClass="entr" presetSubtype="4" fill="hold" nodeType="after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 calcmode="lin" valueType="num">
                                      <p:cBhvr additive="base">
                                        <p:cTn id="26" dur="1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7" dur="1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par>
                          <p:cTn id="28" fill="hold">
                            <p:stCondLst>
                              <p:cond delay="7000"/>
                            </p:stCondLst>
                            <p:childTnLst>
                              <p:par>
                                <p:cTn id="29" presetID="2" presetClass="entr" presetSubtype="4" fill="hold" nodeType="after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1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1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par>
                          <p:cTn id="33" fill="hold">
                            <p:stCondLst>
                              <p:cond delay="8500"/>
                            </p:stCondLst>
                            <p:childTnLst>
                              <p:par>
                                <p:cTn id="34" presetID="2" presetClass="entr" presetSubtype="4" fill="hold" nodeType="after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 calcmode="lin" valueType="num">
                                      <p:cBhvr additive="base">
                                        <p:cTn id="36" dur="1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7" dur="1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par>
                          <p:cTn id="38" fill="hold">
                            <p:stCondLst>
                              <p:cond delay="10000"/>
                            </p:stCondLst>
                            <p:childTnLst>
                              <p:par>
                                <p:cTn id="39" presetID="2" presetClass="entr" presetSubtype="4" fill="hold" nodeType="after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 calcmode="lin" valueType="num">
                                      <p:cBhvr additive="base">
                                        <p:cTn id="41" dur="1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2" dur="1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par>
                          <p:cTn id="43" fill="hold">
                            <p:stCondLst>
                              <p:cond delay="11500"/>
                            </p:stCondLst>
                            <p:childTnLst>
                              <p:par>
                                <p:cTn id="44" presetID="2" presetClass="entr" presetSubtype="4" fill="hold" nodeType="afterEffect">
                                  <p:stCondLst>
                                    <p:cond delay="0"/>
                                  </p:stCondLst>
                                  <p:childTnLst>
                                    <p:set>
                                      <p:cBhvr>
                                        <p:cTn id="45" dur="1" fill="hold">
                                          <p:stCondLst>
                                            <p:cond delay="0"/>
                                          </p:stCondLst>
                                        </p:cTn>
                                        <p:tgtEl>
                                          <p:spTgt spid="3">
                                            <p:txEl>
                                              <p:pRg st="9" end="9"/>
                                            </p:txEl>
                                          </p:spTgt>
                                        </p:tgtEl>
                                        <p:attrNameLst>
                                          <p:attrName>style.visibility</p:attrName>
                                        </p:attrNameLst>
                                      </p:cBhvr>
                                      <p:to>
                                        <p:strVal val="visible"/>
                                      </p:to>
                                    </p:set>
                                    <p:anim calcmode="lin" valueType="num">
                                      <p:cBhvr additive="base">
                                        <p:cTn id="46" dur="1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7" dur="1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pPr lvl="2" algn="l" rtl="0">
              <a:lnSpc>
                <a:spcPct val="90000"/>
              </a:lnSpc>
              <a:spcBef>
                <a:spcPct val="0"/>
              </a:spcBef>
            </a:pPr>
            <a:r>
              <a:rPr lang="hr-HR" sz="3200" b="1" dirty="0" smtClean="0">
                <a:solidFill>
                  <a:schemeClr val="tx1"/>
                </a:solidFill>
              </a:rPr>
              <a:t>Međuresorni tim </a:t>
            </a:r>
            <a:r>
              <a:rPr lang="hr-HR" sz="3200" dirty="0" smtClean="0">
                <a:solidFill>
                  <a:schemeClr val="tx1"/>
                </a:solidFill>
              </a:rPr>
              <a:t>- plan za sprječavanje društvenih poremećaja i za oporavak</a:t>
            </a:r>
            <a:br>
              <a:rPr lang="hr-HR" sz="3200" dirty="0" smtClean="0">
                <a:solidFill>
                  <a:schemeClr val="tx1"/>
                </a:solidFill>
              </a:rPr>
            </a:br>
            <a:endParaRPr lang="hr-HR" dirty="0"/>
          </a:p>
        </p:txBody>
      </p:sp>
      <p:sp>
        <p:nvSpPr>
          <p:cNvPr id="4" name="Pravokutnik 3"/>
          <p:cNvSpPr/>
          <p:nvPr/>
        </p:nvSpPr>
        <p:spPr>
          <a:xfrm>
            <a:off x="362309" y="1690688"/>
            <a:ext cx="11473384" cy="4978125"/>
          </a:xfrm>
          <a:prstGeom prst="rect">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1950" lvl="2" indent="-342900">
              <a:buFont typeface="Arial" panose="020B0604020202020204" pitchFamily="34" charset="0"/>
              <a:buChar char="•"/>
            </a:pPr>
            <a:endParaRPr lang="hr-HR" sz="3200" b="1" dirty="0" smtClean="0">
              <a:solidFill>
                <a:schemeClr val="tx1"/>
              </a:solidFill>
            </a:endParaRPr>
          </a:p>
          <a:p>
            <a:pPr marL="361950" lvl="2" indent="-342900">
              <a:buFont typeface="Arial" panose="020B0604020202020204" pitchFamily="34" charset="0"/>
              <a:buChar char="•"/>
            </a:pPr>
            <a:r>
              <a:rPr lang="hr-HR" sz="3200" dirty="0" smtClean="0">
                <a:solidFill>
                  <a:schemeClr val="tx1"/>
                </a:solidFill>
              </a:rPr>
              <a:t>Uspostava transporta</a:t>
            </a:r>
          </a:p>
          <a:p>
            <a:pPr marL="361950" lvl="2" indent="-342900">
              <a:buFont typeface="Arial" panose="020B0604020202020204" pitchFamily="34" charset="0"/>
              <a:buChar char="•"/>
            </a:pPr>
            <a:r>
              <a:rPr lang="hr-HR" sz="3200" dirty="0" smtClean="0">
                <a:solidFill>
                  <a:schemeClr val="tx1"/>
                </a:solidFill>
              </a:rPr>
              <a:t>Funkcioniranje gospodarstva</a:t>
            </a:r>
          </a:p>
          <a:p>
            <a:pPr marL="361950" lvl="2" indent="-342900">
              <a:buFont typeface="Arial" panose="020B0604020202020204" pitchFamily="34" charset="0"/>
              <a:buChar char="•"/>
            </a:pPr>
            <a:r>
              <a:rPr lang="hr-HR" sz="3200" dirty="0" smtClean="0">
                <a:solidFill>
                  <a:schemeClr val="tx1"/>
                </a:solidFill>
              </a:rPr>
              <a:t>Sanitarno</a:t>
            </a:r>
            <a:r>
              <a:rPr lang="hr-HR" sz="3200" dirty="0">
                <a:solidFill>
                  <a:schemeClr val="tx1"/>
                </a:solidFill>
              </a:rPr>
              <a:t>, ekološko zbrinjavanje objekata i </a:t>
            </a:r>
            <a:r>
              <a:rPr lang="hr-HR" sz="3200" dirty="0" smtClean="0">
                <a:solidFill>
                  <a:schemeClr val="tx1"/>
                </a:solidFill>
              </a:rPr>
              <a:t>terena </a:t>
            </a:r>
          </a:p>
          <a:p>
            <a:pPr marL="361950" lvl="2" indent="-342900">
              <a:buFont typeface="Arial" panose="020B0604020202020204" pitchFamily="34" charset="0"/>
              <a:buChar char="•"/>
            </a:pPr>
            <a:r>
              <a:rPr lang="hr-HR" sz="3200" dirty="0" smtClean="0">
                <a:solidFill>
                  <a:schemeClr val="tx1"/>
                </a:solidFill>
              </a:rPr>
              <a:t>Jačanje </a:t>
            </a:r>
            <a:r>
              <a:rPr lang="hr-HR" sz="3200" dirty="0">
                <a:solidFill>
                  <a:schemeClr val="tx1"/>
                </a:solidFill>
              </a:rPr>
              <a:t>socijalne kohezije i psihološka </a:t>
            </a:r>
            <a:r>
              <a:rPr lang="hr-HR" sz="3200" dirty="0" smtClean="0">
                <a:solidFill>
                  <a:schemeClr val="tx1"/>
                </a:solidFill>
              </a:rPr>
              <a:t>pomoć </a:t>
            </a:r>
          </a:p>
          <a:p>
            <a:pPr marL="361950" lvl="2" indent="-342900">
              <a:buFont typeface="Arial" panose="020B0604020202020204" pitchFamily="34" charset="0"/>
              <a:buChar char="•"/>
            </a:pPr>
            <a:r>
              <a:rPr lang="hr-HR" sz="3200" dirty="0" smtClean="0">
                <a:solidFill>
                  <a:schemeClr val="tx1"/>
                </a:solidFill>
              </a:rPr>
              <a:t>Organiziranje </a:t>
            </a:r>
            <a:r>
              <a:rPr lang="hr-HR" sz="3200" dirty="0">
                <a:solidFill>
                  <a:schemeClr val="tx1"/>
                </a:solidFill>
              </a:rPr>
              <a:t>nastave (smještaj, transport, školske knjige i </a:t>
            </a:r>
            <a:r>
              <a:rPr lang="hr-HR" sz="3200" dirty="0" smtClean="0">
                <a:solidFill>
                  <a:schemeClr val="tx1"/>
                </a:solidFill>
              </a:rPr>
              <a:t>drugo)</a:t>
            </a:r>
          </a:p>
          <a:p>
            <a:pPr marL="361950" lvl="2" indent="-342900">
              <a:buFont typeface="Arial" panose="020B0604020202020204" pitchFamily="34" charset="0"/>
              <a:buChar char="•"/>
            </a:pPr>
            <a:r>
              <a:rPr lang="hr-HR" sz="3200" dirty="0" smtClean="0">
                <a:solidFill>
                  <a:schemeClr val="tx1"/>
                </a:solidFill>
              </a:rPr>
              <a:t>Zaštita </a:t>
            </a:r>
            <a:r>
              <a:rPr lang="hr-HR" sz="3200" dirty="0">
                <a:solidFill>
                  <a:schemeClr val="tx1"/>
                </a:solidFill>
              </a:rPr>
              <a:t>kulturne baštine</a:t>
            </a:r>
          </a:p>
          <a:p>
            <a:pPr marL="361950" lvl="2" indent="-342900">
              <a:buFont typeface="Arial" panose="020B0604020202020204" pitchFamily="34" charset="0"/>
              <a:buChar char="•"/>
            </a:pPr>
            <a:r>
              <a:rPr lang="hr-HR" sz="3200" dirty="0" smtClean="0">
                <a:solidFill>
                  <a:schemeClr val="tx1"/>
                </a:solidFill>
              </a:rPr>
              <a:t>Procjena </a:t>
            </a:r>
            <a:r>
              <a:rPr lang="hr-HR" sz="3200" dirty="0">
                <a:solidFill>
                  <a:schemeClr val="tx1"/>
                </a:solidFill>
              </a:rPr>
              <a:t>šteta </a:t>
            </a:r>
            <a:endParaRPr lang="hr-HR" sz="3200" dirty="0" smtClean="0">
              <a:solidFill>
                <a:schemeClr val="tx1"/>
              </a:solidFill>
            </a:endParaRPr>
          </a:p>
          <a:p>
            <a:pPr marL="361950" lvl="2" indent="-342900">
              <a:buFont typeface="Arial" panose="020B0604020202020204" pitchFamily="34" charset="0"/>
              <a:buChar char="•"/>
            </a:pPr>
            <a:r>
              <a:rPr lang="hr-HR" sz="3200" dirty="0" smtClean="0">
                <a:solidFill>
                  <a:schemeClr val="tx1"/>
                </a:solidFill>
              </a:rPr>
              <a:t>Obnova/izgradnja </a:t>
            </a:r>
            <a:r>
              <a:rPr lang="hr-HR" sz="3200" dirty="0">
                <a:solidFill>
                  <a:schemeClr val="tx1"/>
                </a:solidFill>
              </a:rPr>
              <a:t>objekata </a:t>
            </a:r>
            <a:endParaRPr lang="hr-HR" sz="3200" dirty="0" smtClean="0">
              <a:solidFill>
                <a:schemeClr val="tx1"/>
              </a:solidFill>
            </a:endParaRPr>
          </a:p>
          <a:p>
            <a:pPr marL="361950" lvl="2" indent="-342900">
              <a:buFont typeface="Arial" panose="020B0604020202020204" pitchFamily="34" charset="0"/>
              <a:buChar char="•"/>
            </a:pPr>
            <a:endParaRPr lang="hr-HR" sz="3200" dirty="0">
              <a:solidFill>
                <a:schemeClr val="tx1"/>
              </a:solidFill>
            </a:endParaRPr>
          </a:p>
          <a:p>
            <a:pPr marL="19050" lvl="2"/>
            <a:endParaRPr lang="hr-HR" sz="3200" dirty="0">
              <a:solidFill>
                <a:schemeClr val="tx1"/>
              </a:solidFill>
            </a:endParaRPr>
          </a:p>
        </p:txBody>
      </p:sp>
    </p:spTree>
    <p:extLst>
      <p:ext uri="{BB962C8B-B14F-4D97-AF65-F5344CB8AC3E}">
        <p14:creationId xmlns:p14="http://schemas.microsoft.com/office/powerpoint/2010/main" val="3196692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additive="base">
                                        <p:cTn id="7" dur="20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par>
                          <p:cTn id="9" fill="hold">
                            <p:stCondLst>
                              <p:cond delay="2000"/>
                            </p:stCondLst>
                            <p:childTnLst>
                              <p:par>
                                <p:cTn id="10" presetID="2" presetClass="entr" presetSubtype="4" fill="hold" nodeType="after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 calcmode="lin" valueType="num">
                                      <p:cBhvr additive="base">
                                        <p:cTn id="12" dur="20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3" dur="20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par>
                          <p:cTn id="14" fill="hold">
                            <p:stCondLst>
                              <p:cond delay="4000"/>
                            </p:stCondLst>
                            <p:childTnLst>
                              <p:par>
                                <p:cTn id="15" presetID="2" presetClass="entr" presetSubtype="4" fill="hold" nodeType="after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 calcmode="lin" valueType="num">
                                      <p:cBhvr additive="base">
                                        <p:cTn id="17" dur="20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18" dur="20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par>
                          <p:cTn id="19" fill="hold">
                            <p:stCondLst>
                              <p:cond delay="6000"/>
                            </p:stCondLst>
                            <p:childTnLst>
                              <p:par>
                                <p:cTn id="20" presetID="2" presetClass="entr" presetSubtype="4" fill="hold" nodeType="afterEffect">
                                  <p:stCondLst>
                                    <p:cond delay="0"/>
                                  </p:stCondLst>
                                  <p:childTnLst>
                                    <p:set>
                                      <p:cBhvr>
                                        <p:cTn id="21" dur="1" fill="hold">
                                          <p:stCondLst>
                                            <p:cond delay="0"/>
                                          </p:stCondLst>
                                        </p:cTn>
                                        <p:tgtEl>
                                          <p:spTgt spid="4">
                                            <p:txEl>
                                              <p:pRg st="4" end="4"/>
                                            </p:txEl>
                                          </p:spTgt>
                                        </p:tgtEl>
                                        <p:attrNameLst>
                                          <p:attrName>style.visibility</p:attrName>
                                        </p:attrNameLst>
                                      </p:cBhvr>
                                      <p:to>
                                        <p:strVal val="visible"/>
                                      </p:to>
                                    </p:set>
                                    <p:anim calcmode="lin" valueType="num">
                                      <p:cBhvr additive="base">
                                        <p:cTn id="22" dur="20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3" dur="20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par>
                          <p:cTn id="24" fill="hold">
                            <p:stCondLst>
                              <p:cond delay="8000"/>
                            </p:stCondLst>
                            <p:childTnLst>
                              <p:par>
                                <p:cTn id="25" presetID="2" presetClass="entr" presetSubtype="4" fill="hold" nodeType="after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 calcmode="lin" valueType="num">
                                      <p:cBhvr additive="base">
                                        <p:cTn id="27" dur="20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8" dur="20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par>
                          <p:cTn id="29" fill="hold">
                            <p:stCondLst>
                              <p:cond delay="10000"/>
                            </p:stCondLst>
                            <p:childTnLst>
                              <p:par>
                                <p:cTn id="30" presetID="2" presetClass="entr" presetSubtype="4" fill="hold" nodeType="afterEffect">
                                  <p:stCondLst>
                                    <p:cond delay="0"/>
                                  </p:stCondLst>
                                  <p:childTnLst>
                                    <p:set>
                                      <p:cBhvr>
                                        <p:cTn id="31" dur="1" fill="hold">
                                          <p:stCondLst>
                                            <p:cond delay="0"/>
                                          </p:stCondLst>
                                        </p:cTn>
                                        <p:tgtEl>
                                          <p:spTgt spid="4">
                                            <p:txEl>
                                              <p:pRg st="6" end="6"/>
                                            </p:txEl>
                                          </p:spTgt>
                                        </p:tgtEl>
                                        <p:attrNameLst>
                                          <p:attrName>style.visibility</p:attrName>
                                        </p:attrNameLst>
                                      </p:cBhvr>
                                      <p:to>
                                        <p:strVal val="visible"/>
                                      </p:to>
                                    </p:set>
                                    <p:anim calcmode="lin" valueType="num">
                                      <p:cBhvr additive="base">
                                        <p:cTn id="32" dur="20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3" dur="20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par>
                          <p:cTn id="34" fill="hold">
                            <p:stCondLst>
                              <p:cond delay="12000"/>
                            </p:stCondLst>
                            <p:childTnLst>
                              <p:par>
                                <p:cTn id="35" presetID="2" presetClass="entr" presetSubtype="4" fill="hold" nodeType="afterEffect">
                                  <p:stCondLst>
                                    <p:cond delay="0"/>
                                  </p:stCondLst>
                                  <p:childTnLst>
                                    <p:set>
                                      <p:cBhvr>
                                        <p:cTn id="36" dur="1" fill="hold">
                                          <p:stCondLst>
                                            <p:cond delay="0"/>
                                          </p:stCondLst>
                                        </p:cTn>
                                        <p:tgtEl>
                                          <p:spTgt spid="4">
                                            <p:txEl>
                                              <p:pRg st="7" end="7"/>
                                            </p:txEl>
                                          </p:spTgt>
                                        </p:tgtEl>
                                        <p:attrNameLst>
                                          <p:attrName>style.visibility</p:attrName>
                                        </p:attrNameLst>
                                      </p:cBhvr>
                                      <p:to>
                                        <p:strVal val="visible"/>
                                      </p:to>
                                    </p:set>
                                    <p:anim calcmode="lin" valueType="num">
                                      <p:cBhvr additive="base">
                                        <p:cTn id="37" dur="20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38" dur="20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par>
                          <p:cTn id="39" fill="hold">
                            <p:stCondLst>
                              <p:cond delay="14000"/>
                            </p:stCondLst>
                            <p:childTnLst>
                              <p:par>
                                <p:cTn id="40" presetID="2" presetClass="entr" presetSubtype="4" fill="hold" nodeType="afterEffect">
                                  <p:stCondLst>
                                    <p:cond delay="0"/>
                                  </p:stCondLst>
                                  <p:childTnLst>
                                    <p:set>
                                      <p:cBhvr>
                                        <p:cTn id="41" dur="1" fill="hold">
                                          <p:stCondLst>
                                            <p:cond delay="0"/>
                                          </p:stCondLst>
                                        </p:cTn>
                                        <p:tgtEl>
                                          <p:spTgt spid="4">
                                            <p:txEl>
                                              <p:pRg st="8" end="8"/>
                                            </p:txEl>
                                          </p:spTgt>
                                        </p:tgtEl>
                                        <p:attrNameLst>
                                          <p:attrName>style.visibility</p:attrName>
                                        </p:attrNameLst>
                                      </p:cBhvr>
                                      <p:to>
                                        <p:strVal val="visible"/>
                                      </p:to>
                                    </p:set>
                                    <p:anim calcmode="lin" valueType="num">
                                      <p:cBhvr additive="base">
                                        <p:cTn id="42" dur="20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43" dur="2000" fill="hold"/>
                                        <p:tgtEl>
                                          <p:spTgt spid="4">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HR" sz="3600" dirty="0" smtClean="0">
                <a:latin typeface="+mn-lt"/>
              </a:rPr>
              <a:t>Primjer scenarija – </a:t>
            </a:r>
            <a:r>
              <a:rPr lang="hr-HR" sz="3600" b="1" dirty="0" smtClean="0">
                <a:latin typeface="+mn-lt"/>
              </a:rPr>
              <a:t>izbjeglička kriza</a:t>
            </a:r>
            <a:endParaRPr lang="hr-HR" sz="3600" b="1" dirty="0">
              <a:latin typeface="+mn-lt"/>
            </a:endParaRPr>
          </a:p>
        </p:txBody>
      </p:sp>
      <p:sp>
        <p:nvSpPr>
          <p:cNvPr id="3" name="Rezervirano mjesto sadržaja 2"/>
          <p:cNvSpPr>
            <a:spLocks noGrp="1"/>
          </p:cNvSpPr>
          <p:nvPr>
            <p:ph idx="1"/>
          </p:nvPr>
        </p:nvSpPr>
        <p:spPr/>
        <p:txBody>
          <a:bodyPr/>
          <a:lstStyle/>
          <a:p>
            <a:r>
              <a:rPr lang="hr-HR" dirty="0" smtClean="0"/>
              <a:t>Na području Srbije, kao tranzitne države, nalazi se veliki broj izbjeglica koji ilegalnim prijelazom granice s Mađarskom nastoje doći u zapadne zemlje EU. Mađarska najavljuje i počinje zatvarati granicu sve više smanjujući protok izbjeglica, što dovodi do velikog broja izbjeglica na području Srbije, poglavito u Beogradu i na području Vojvodine. Prijeti opasnost od potpunog zatvaranja granice između Srbije i Mađarske, a Mađarska najavljuje i jače mjere zaštite od ilegalnih prelazaka preko granice između RH i Mađarske. Srbija ne može skrbiti za preveliki broj izbjeglica i može se očekivati njihovo usmjeravanje prema RH.</a:t>
            </a:r>
          </a:p>
          <a:p>
            <a:pPr marL="0" indent="0">
              <a:buNone/>
            </a:pPr>
            <a:endParaRPr lang="hr-HR" dirty="0"/>
          </a:p>
        </p:txBody>
      </p:sp>
    </p:spTree>
    <p:extLst>
      <p:ext uri="{BB962C8B-B14F-4D97-AF65-F5344CB8AC3E}">
        <p14:creationId xmlns:p14="http://schemas.microsoft.com/office/powerpoint/2010/main" val="204006287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utnik 1"/>
          <p:cNvSpPr/>
          <p:nvPr/>
        </p:nvSpPr>
        <p:spPr>
          <a:xfrm>
            <a:off x="89894" y="180826"/>
            <a:ext cx="2948157" cy="6495393"/>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66" name="Pravokutnik 65"/>
          <p:cNvSpPr/>
          <p:nvPr/>
        </p:nvSpPr>
        <p:spPr>
          <a:xfrm>
            <a:off x="3111848" y="183927"/>
            <a:ext cx="2858818" cy="6495393"/>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67" name="Pravokutnik 66"/>
          <p:cNvSpPr/>
          <p:nvPr/>
        </p:nvSpPr>
        <p:spPr>
          <a:xfrm>
            <a:off x="6090731" y="194433"/>
            <a:ext cx="2942907" cy="6495393"/>
          </a:xfrm>
          <a:prstGeom prst="rect">
            <a:avLst/>
          </a:prstGeom>
          <a:solidFill>
            <a:srgbClr val="FF99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68" name="Pravokutnik 67"/>
          <p:cNvSpPr/>
          <p:nvPr/>
        </p:nvSpPr>
        <p:spPr>
          <a:xfrm>
            <a:off x="9101944" y="194433"/>
            <a:ext cx="2942907" cy="6495393"/>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grpSp>
        <p:nvGrpSpPr>
          <p:cNvPr id="9" name="Grupa 8"/>
          <p:cNvGrpSpPr/>
          <p:nvPr/>
        </p:nvGrpSpPr>
        <p:grpSpPr>
          <a:xfrm>
            <a:off x="362607" y="1513489"/>
            <a:ext cx="11682244" cy="977462"/>
            <a:chOff x="362607" y="1513489"/>
            <a:chExt cx="11682244" cy="977462"/>
          </a:xfrm>
        </p:grpSpPr>
        <p:sp>
          <p:nvSpPr>
            <p:cNvPr id="11" name="Peterokut 10"/>
            <p:cNvSpPr/>
            <p:nvPr/>
          </p:nvSpPr>
          <p:spPr>
            <a:xfrm>
              <a:off x="362607" y="1513489"/>
              <a:ext cx="6060046" cy="977462"/>
            </a:xfrm>
            <a:prstGeom prst="homePlate">
              <a:avLst/>
            </a:prstGeom>
            <a:gradFill flip="none" rotWithShape="1">
              <a:gsLst>
                <a:gs pos="0">
                  <a:srgbClr val="FF0000"/>
                </a:gs>
                <a:gs pos="47000">
                  <a:srgbClr val="FFFF00">
                    <a:shade val="67500"/>
                    <a:satMod val="115000"/>
                  </a:srgbClr>
                </a:gs>
                <a:gs pos="100000">
                  <a:srgbClr val="FFFF00">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3200" dirty="0" smtClean="0">
                  <a:solidFill>
                    <a:sysClr val="windowText" lastClr="000000"/>
                  </a:solidFill>
                </a:rPr>
                <a:t>    POSTUPNO NASTUPAJUĆA</a:t>
              </a:r>
              <a:endParaRPr lang="hr-HR" sz="3200" dirty="0">
                <a:solidFill>
                  <a:sysClr val="windowText" lastClr="000000"/>
                </a:solidFill>
              </a:endParaRPr>
            </a:p>
          </p:txBody>
        </p:sp>
        <p:sp>
          <p:nvSpPr>
            <p:cNvPr id="35" name="Peterokut 34"/>
            <p:cNvSpPr/>
            <p:nvPr/>
          </p:nvSpPr>
          <p:spPr>
            <a:xfrm>
              <a:off x="5983241" y="1513489"/>
              <a:ext cx="6061610" cy="945931"/>
            </a:xfrm>
            <a:prstGeom prst="homePlate">
              <a:avLst/>
            </a:prstGeom>
            <a:gradFill flip="none" rotWithShape="1">
              <a:gsLst>
                <a:gs pos="30000">
                  <a:srgbClr val="FF0000"/>
                </a:gs>
                <a:gs pos="58000">
                  <a:srgbClr val="FFFF00">
                    <a:shade val="100000"/>
                    <a:satMod val="115000"/>
                  </a:srgb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hr-HR" sz="3600" dirty="0" smtClean="0">
                  <a:solidFill>
                    <a:schemeClr val="bg1"/>
                  </a:solidFill>
                </a:rPr>
                <a:t>   KRIZA</a:t>
              </a:r>
              <a:endParaRPr lang="hr-HR" sz="3600" dirty="0">
                <a:solidFill>
                  <a:schemeClr val="bg1"/>
                </a:solidFill>
              </a:endParaRPr>
            </a:p>
          </p:txBody>
        </p:sp>
      </p:grpSp>
      <p:sp>
        <p:nvSpPr>
          <p:cNvPr id="3" name="Peterokut 2"/>
          <p:cNvSpPr/>
          <p:nvPr/>
        </p:nvSpPr>
        <p:spPr>
          <a:xfrm>
            <a:off x="914695" y="2538249"/>
            <a:ext cx="3985106" cy="970051"/>
          </a:xfrm>
          <a:prstGeom prst="homePlat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2800" b="1" dirty="0" smtClean="0">
                <a:solidFill>
                  <a:schemeClr val="tx1"/>
                </a:solidFill>
              </a:rPr>
              <a:t>INDIKACIJE I UPOZORENJA</a:t>
            </a:r>
            <a:endParaRPr lang="hr-HR" sz="2800" b="1" dirty="0">
              <a:solidFill>
                <a:schemeClr val="tx1"/>
              </a:solidFill>
            </a:endParaRPr>
          </a:p>
        </p:txBody>
      </p:sp>
      <p:sp>
        <p:nvSpPr>
          <p:cNvPr id="63" name="Elipsa 62"/>
          <p:cNvSpPr/>
          <p:nvPr/>
        </p:nvSpPr>
        <p:spPr>
          <a:xfrm>
            <a:off x="5612135" y="478212"/>
            <a:ext cx="878824" cy="6227379"/>
          </a:xfrm>
          <a:prstGeom prst="ellipse">
            <a:avLst/>
          </a:prstGeom>
          <a:gradFill flip="none" rotWithShape="1">
            <a:gsLst>
              <a:gs pos="23000">
                <a:srgbClr val="FFF200"/>
              </a:gs>
              <a:gs pos="45000">
                <a:srgbClr val="FF7A00"/>
              </a:gs>
              <a:gs pos="70000">
                <a:srgbClr val="FF0300"/>
              </a:gs>
              <a:gs pos="100000">
                <a:srgbClr val="4D0808"/>
              </a:gs>
            </a:gsLst>
            <a:lin ang="0" scaled="1"/>
            <a:tileRect/>
          </a:gradFill>
          <a:ln w="28575">
            <a:noFill/>
          </a:ln>
        </p:spPr>
        <p:style>
          <a:lnRef idx="1">
            <a:schemeClr val="accent1"/>
          </a:lnRef>
          <a:fillRef idx="3">
            <a:schemeClr val="accent1"/>
          </a:fillRef>
          <a:effectRef idx="2">
            <a:schemeClr val="accent1"/>
          </a:effectRef>
          <a:fontRef idx="minor">
            <a:schemeClr val="lt1"/>
          </a:fontRef>
        </p:style>
        <p:txBody>
          <a:bodyPr rtlCol="0" anchor="ctr"/>
          <a:lstStyle/>
          <a:p>
            <a:pPr algn="r"/>
            <a:endParaRPr lang="hr-HR" sz="2000" b="1" dirty="0" smtClean="0">
              <a:solidFill>
                <a:schemeClr val="bg1"/>
              </a:solidFill>
              <a:latin typeface="Arial Black" pitchFamily="34" charset="0"/>
            </a:endParaRPr>
          </a:p>
          <a:p>
            <a:pPr algn="r"/>
            <a:endParaRPr lang="hr-HR" sz="2000" b="1" dirty="0">
              <a:solidFill>
                <a:schemeClr val="bg1"/>
              </a:solidFill>
              <a:latin typeface="Arial Black" pitchFamily="34" charset="0"/>
            </a:endParaRPr>
          </a:p>
          <a:p>
            <a:pPr algn="r"/>
            <a:endParaRPr lang="hr-HR" sz="2000" b="1" dirty="0" smtClean="0">
              <a:solidFill>
                <a:schemeClr val="bg1"/>
              </a:solidFill>
              <a:latin typeface="Arial Black" pitchFamily="34" charset="0"/>
            </a:endParaRPr>
          </a:p>
          <a:p>
            <a:pPr algn="r"/>
            <a:endParaRPr lang="hr-HR" sz="2000" b="1" dirty="0">
              <a:solidFill>
                <a:schemeClr val="bg1"/>
              </a:solidFill>
              <a:latin typeface="Arial Black" pitchFamily="34" charset="0"/>
            </a:endParaRPr>
          </a:p>
          <a:p>
            <a:pPr algn="r"/>
            <a:endParaRPr lang="hr-HR" sz="2000" b="1" dirty="0" smtClean="0">
              <a:solidFill>
                <a:schemeClr val="bg1"/>
              </a:solidFill>
              <a:latin typeface="Arial Black" pitchFamily="34" charset="0"/>
            </a:endParaRPr>
          </a:p>
          <a:p>
            <a:pPr algn="r"/>
            <a:endParaRPr lang="hr-HR" sz="2000" b="1" dirty="0">
              <a:solidFill>
                <a:schemeClr val="bg1"/>
              </a:solidFill>
              <a:latin typeface="Arial Black" pitchFamily="34" charset="0"/>
            </a:endParaRPr>
          </a:p>
          <a:p>
            <a:pPr algn="r"/>
            <a:endParaRPr lang="hr-HR" sz="2000" b="1" dirty="0" smtClean="0">
              <a:solidFill>
                <a:schemeClr val="bg1"/>
              </a:solidFill>
              <a:latin typeface="Arial Black" pitchFamily="34" charset="0"/>
            </a:endParaRPr>
          </a:p>
          <a:p>
            <a:pPr algn="r"/>
            <a:r>
              <a:rPr lang="hr-HR" sz="2000" b="1" dirty="0" smtClean="0">
                <a:solidFill>
                  <a:schemeClr val="bg1"/>
                </a:solidFill>
                <a:latin typeface="Arial Black" pitchFamily="34" charset="0"/>
              </a:rPr>
              <a:t>I</a:t>
            </a:r>
          </a:p>
          <a:p>
            <a:pPr algn="r"/>
            <a:r>
              <a:rPr lang="hr-HR" sz="2000" b="1" dirty="0" smtClean="0">
                <a:solidFill>
                  <a:schemeClr val="bg1"/>
                </a:solidFill>
                <a:latin typeface="Arial Black" pitchFamily="34" charset="0"/>
              </a:rPr>
              <a:t>Z</a:t>
            </a:r>
          </a:p>
          <a:p>
            <a:pPr algn="r"/>
            <a:r>
              <a:rPr lang="hr-HR" sz="2000" b="1" dirty="0" smtClean="0">
                <a:solidFill>
                  <a:schemeClr val="bg1"/>
                </a:solidFill>
                <a:latin typeface="Arial Black" pitchFamily="34" charset="0"/>
              </a:rPr>
              <a:t>B</a:t>
            </a:r>
          </a:p>
          <a:p>
            <a:pPr algn="r"/>
            <a:r>
              <a:rPr lang="hr-HR" sz="2000" b="1" dirty="0" smtClean="0">
                <a:solidFill>
                  <a:schemeClr val="bg1"/>
                </a:solidFill>
                <a:latin typeface="Arial Black" pitchFamily="34" charset="0"/>
              </a:rPr>
              <a:t>J</a:t>
            </a:r>
          </a:p>
          <a:p>
            <a:pPr algn="r"/>
            <a:r>
              <a:rPr lang="hr-HR" sz="2000" b="1" dirty="0" smtClean="0">
                <a:solidFill>
                  <a:schemeClr val="bg1"/>
                </a:solidFill>
                <a:latin typeface="Arial Black" pitchFamily="34" charset="0"/>
              </a:rPr>
              <a:t>E</a:t>
            </a:r>
          </a:p>
          <a:p>
            <a:pPr algn="r"/>
            <a:r>
              <a:rPr lang="hr-HR" sz="2000" b="1" dirty="0" smtClean="0">
                <a:solidFill>
                  <a:schemeClr val="bg1"/>
                </a:solidFill>
                <a:latin typeface="Arial Black" pitchFamily="34" charset="0"/>
              </a:rPr>
              <a:t>G</a:t>
            </a:r>
          </a:p>
          <a:p>
            <a:pPr algn="r"/>
            <a:r>
              <a:rPr lang="hr-HR" sz="2000" b="1" dirty="0" smtClean="0">
                <a:solidFill>
                  <a:schemeClr val="bg1"/>
                </a:solidFill>
                <a:latin typeface="Arial Black" pitchFamily="34" charset="0"/>
              </a:rPr>
              <a:t>L</a:t>
            </a:r>
          </a:p>
          <a:p>
            <a:pPr algn="r"/>
            <a:r>
              <a:rPr lang="hr-HR" sz="2000" b="1" dirty="0" smtClean="0">
                <a:solidFill>
                  <a:schemeClr val="bg1"/>
                </a:solidFill>
                <a:latin typeface="Arial Black" pitchFamily="34" charset="0"/>
              </a:rPr>
              <a:t>I</a:t>
            </a:r>
          </a:p>
          <a:p>
            <a:pPr algn="r"/>
            <a:r>
              <a:rPr lang="hr-HR" sz="2000" b="1" dirty="0" smtClean="0">
                <a:solidFill>
                  <a:schemeClr val="bg1"/>
                </a:solidFill>
                <a:latin typeface="Arial Black" pitchFamily="34" charset="0"/>
              </a:rPr>
              <a:t>Č</a:t>
            </a:r>
          </a:p>
          <a:p>
            <a:pPr algn="r"/>
            <a:r>
              <a:rPr lang="hr-HR" sz="2000" b="1" dirty="0" smtClean="0">
                <a:solidFill>
                  <a:schemeClr val="bg1"/>
                </a:solidFill>
                <a:latin typeface="Arial Black" pitchFamily="34" charset="0"/>
              </a:rPr>
              <a:t>K</a:t>
            </a:r>
          </a:p>
          <a:p>
            <a:pPr algn="r"/>
            <a:r>
              <a:rPr lang="hr-HR" sz="2000" b="1" dirty="0" smtClean="0">
                <a:solidFill>
                  <a:schemeClr val="bg1"/>
                </a:solidFill>
                <a:latin typeface="Arial Black" pitchFamily="34" charset="0"/>
              </a:rPr>
              <a:t>I</a:t>
            </a:r>
          </a:p>
          <a:p>
            <a:pPr algn="r"/>
            <a:endParaRPr lang="hr-HR" sz="2000" b="1" dirty="0">
              <a:solidFill>
                <a:schemeClr val="bg1"/>
              </a:solidFill>
              <a:latin typeface="Arial Black" pitchFamily="34" charset="0"/>
            </a:endParaRPr>
          </a:p>
          <a:p>
            <a:pPr algn="r"/>
            <a:r>
              <a:rPr lang="hr-HR" sz="2000" b="1" dirty="0" smtClean="0">
                <a:solidFill>
                  <a:schemeClr val="bg1"/>
                </a:solidFill>
                <a:latin typeface="Arial Black" pitchFamily="34" charset="0"/>
              </a:rPr>
              <a:t>V</a:t>
            </a:r>
          </a:p>
          <a:p>
            <a:pPr algn="r"/>
            <a:r>
              <a:rPr lang="hr-HR" sz="2000" b="1" dirty="0" smtClean="0">
                <a:solidFill>
                  <a:schemeClr val="bg1"/>
                </a:solidFill>
                <a:latin typeface="Arial Black" pitchFamily="34" charset="0"/>
              </a:rPr>
              <a:t>A</a:t>
            </a:r>
          </a:p>
          <a:p>
            <a:pPr algn="r"/>
            <a:r>
              <a:rPr lang="hr-HR" sz="2000" b="1" dirty="0" smtClean="0">
                <a:solidFill>
                  <a:schemeClr val="bg1"/>
                </a:solidFill>
                <a:latin typeface="Arial Black" pitchFamily="34" charset="0"/>
              </a:rPr>
              <a:t>L</a:t>
            </a:r>
          </a:p>
          <a:p>
            <a:pPr algn="r"/>
            <a:endParaRPr lang="hr-HR" sz="2000" b="1" dirty="0">
              <a:solidFill>
                <a:schemeClr val="bg1"/>
              </a:solidFill>
              <a:latin typeface="Arial Black" pitchFamily="34" charset="0"/>
            </a:endParaRPr>
          </a:p>
          <a:p>
            <a:pPr algn="r"/>
            <a:endParaRPr lang="hr-HR" sz="2000" b="1" dirty="0" smtClean="0">
              <a:solidFill>
                <a:schemeClr val="bg1"/>
              </a:solidFill>
              <a:latin typeface="Arial Black" pitchFamily="34" charset="0"/>
            </a:endParaRPr>
          </a:p>
          <a:p>
            <a:pPr algn="r"/>
            <a:endParaRPr lang="hr-HR" sz="2000" b="1" dirty="0" smtClean="0">
              <a:solidFill>
                <a:schemeClr val="bg1"/>
              </a:solidFill>
              <a:latin typeface="Arial Black" pitchFamily="34" charset="0"/>
            </a:endParaRPr>
          </a:p>
          <a:p>
            <a:pPr algn="r"/>
            <a:endParaRPr lang="hr-HR" sz="2000" b="1" dirty="0">
              <a:solidFill>
                <a:schemeClr val="bg1"/>
              </a:solidFill>
              <a:latin typeface="Arial Black" pitchFamily="34" charset="0"/>
            </a:endParaRPr>
          </a:p>
          <a:p>
            <a:pPr algn="r"/>
            <a:endParaRPr lang="hr-HR" sz="2000" b="1" dirty="0" smtClean="0">
              <a:solidFill>
                <a:schemeClr val="bg1"/>
              </a:solidFill>
              <a:latin typeface="Arial Black" pitchFamily="34" charset="0"/>
            </a:endParaRPr>
          </a:p>
          <a:p>
            <a:pPr algn="r"/>
            <a:endParaRPr lang="hr-HR" sz="2400" b="1" dirty="0">
              <a:solidFill>
                <a:schemeClr val="bg1"/>
              </a:solidFill>
              <a:latin typeface="Arial Black" pitchFamily="34" charset="0"/>
            </a:endParaRPr>
          </a:p>
        </p:txBody>
      </p:sp>
      <p:grpSp>
        <p:nvGrpSpPr>
          <p:cNvPr id="24" name="Grupa 23"/>
          <p:cNvGrpSpPr/>
          <p:nvPr/>
        </p:nvGrpSpPr>
        <p:grpSpPr>
          <a:xfrm>
            <a:off x="186032" y="180826"/>
            <a:ext cx="11905952" cy="1048349"/>
            <a:chOff x="186032" y="736262"/>
            <a:chExt cx="11905952" cy="1048349"/>
          </a:xfrm>
        </p:grpSpPr>
        <p:sp>
          <p:nvSpPr>
            <p:cNvPr id="39" name="Pravokutnik 38"/>
            <p:cNvSpPr/>
            <p:nvPr/>
          </p:nvSpPr>
          <p:spPr>
            <a:xfrm>
              <a:off x="186032" y="736262"/>
              <a:ext cx="11905952" cy="1048349"/>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dirty="0"/>
            </a:p>
          </p:txBody>
        </p:sp>
        <p:sp>
          <p:nvSpPr>
            <p:cNvPr id="40" name="TekstniOkvir 39"/>
            <p:cNvSpPr txBox="1"/>
            <p:nvPr/>
          </p:nvSpPr>
          <p:spPr>
            <a:xfrm>
              <a:off x="276525" y="931897"/>
              <a:ext cx="1728122" cy="646331"/>
            </a:xfrm>
            <a:prstGeom prst="rect">
              <a:avLst/>
            </a:prstGeom>
            <a:solidFill>
              <a:schemeClr val="bg1"/>
            </a:solidFill>
            <a:ln w="28575">
              <a:solidFill>
                <a:schemeClr val="bg1"/>
              </a:solidFill>
            </a:ln>
          </p:spPr>
          <p:txBody>
            <a:bodyPr wrap="square" rtlCol="0">
              <a:spAutoFit/>
            </a:bodyPr>
            <a:lstStyle/>
            <a:p>
              <a:pPr algn="ctr"/>
              <a:r>
                <a:rPr lang="hr-HR" b="1" dirty="0" smtClean="0">
                  <a:solidFill>
                    <a:sysClr val="windowText" lastClr="000000"/>
                  </a:solidFill>
                </a:rPr>
                <a:t>KOORDINACIJA ZA SUDOS</a:t>
              </a:r>
            </a:p>
          </p:txBody>
        </p:sp>
        <p:sp>
          <p:nvSpPr>
            <p:cNvPr id="44" name="TekstniOkvir 43"/>
            <p:cNvSpPr txBox="1"/>
            <p:nvPr/>
          </p:nvSpPr>
          <p:spPr>
            <a:xfrm>
              <a:off x="2131625" y="848046"/>
              <a:ext cx="977082" cy="367756"/>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b="1" dirty="0" err="1" smtClean="0">
                  <a:solidFill>
                    <a:schemeClr val="accent5">
                      <a:lumMod val="75000"/>
                    </a:schemeClr>
                  </a:solidFill>
                </a:rPr>
                <a:t>ppVRH</a:t>
              </a:r>
              <a:endParaRPr lang="hr-HR" b="1" dirty="0" smtClean="0">
                <a:solidFill>
                  <a:schemeClr val="accent5">
                    <a:lumMod val="75000"/>
                  </a:schemeClr>
                </a:solidFill>
              </a:endParaRPr>
            </a:p>
          </p:txBody>
        </p:sp>
      </p:grpSp>
      <p:sp>
        <p:nvSpPr>
          <p:cNvPr id="7" name="Peterokut 6"/>
          <p:cNvSpPr/>
          <p:nvPr/>
        </p:nvSpPr>
        <p:spPr>
          <a:xfrm rot="16200000">
            <a:off x="-669493" y="2574750"/>
            <a:ext cx="3391555" cy="425663"/>
          </a:xfrm>
          <a:prstGeom prst="homePlate">
            <a:avLst/>
          </a:prstGeom>
          <a:solidFill>
            <a:schemeClr val="bg1"/>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grpSp>
        <p:nvGrpSpPr>
          <p:cNvPr id="8" name="Grupa 7"/>
          <p:cNvGrpSpPr/>
          <p:nvPr/>
        </p:nvGrpSpPr>
        <p:grpSpPr>
          <a:xfrm>
            <a:off x="2131621" y="284900"/>
            <a:ext cx="9069171" cy="828628"/>
            <a:chOff x="2131621" y="284900"/>
            <a:chExt cx="9069171" cy="828628"/>
          </a:xfrm>
          <a:solidFill>
            <a:schemeClr val="accent1">
              <a:lumMod val="40000"/>
              <a:lumOff val="60000"/>
            </a:schemeClr>
          </a:solidFill>
        </p:grpSpPr>
        <p:sp>
          <p:nvSpPr>
            <p:cNvPr id="73" name="TekstniOkvir 72"/>
            <p:cNvSpPr txBox="1"/>
            <p:nvPr/>
          </p:nvSpPr>
          <p:spPr>
            <a:xfrm>
              <a:off x="3167286" y="298855"/>
              <a:ext cx="993793" cy="377276"/>
            </a:xfrm>
            <a:prstGeom prst="rect">
              <a:avLst/>
            </a:prstGeom>
            <a:grpFill/>
            <a:ln w="28575">
              <a:solidFill>
                <a:schemeClr val="accent1">
                  <a:lumMod val="75000"/>
                </a:schemeClr>
              </a:solidFill>
            </a:ln>
          </p:spPr>
          <p:txBody>
            <a:bodyPr wrap="square" rtlCol="0">
              <a:spAutoFit/>
            </a:bodyPr>
            <a:lstStyle/>
            <a:p>
              <a:pPr algn="ctr"/>
              <a:r>
                <a:rPr lang="hr-HR" dirty="0" smtClean="0">
                  <a:solidFill>
                    <a:sysClr val="windowText" lastClr="000000"/>
                  </a:solidFill>
                </a:rPr>
                <a:t>MO</a:t>
              </a:r>
            </a:p>
          </p:txBody>
        </p:sp>
        <p:sp>
          <p:nvSpPr>
            <p:cNvPr id="74" name="TekstniOkvir 73"/>
            <p:cNvSpPr txBox="1"/>
            <p:nvPr/>
          </p:nvSpPr>
          <p:spPr>
            <a:xfrm>
              <a:off x="3180100" y="719766"/>
              <a:ext cx="963246" cy="376608"/>
            </a:xfrm>
            <a:prstGeom prst="rect">
              <a:avLst/>
            </a:prstGeom>
            <a:grpFill/>
            <a:ln w="28575">
              <a:solidFill>
                <a:schemeClr val="accent1">
                  <a:lumMod val="75000"/>
                </a:schemeClr>
              </a:solidFill>
            </a:ln>
          </p:spPr>
          <p:txBody>
            <a:bodyPr wrap="square" rtlCol="0">
              <a:spAutoFit/>
            </a:bodyPr>
            <a:lstStyle/>
            <a:p>
              <a:pPr algn="ctr"/>
              <a:r>
                <a:rPr lang="hr-HR" dirty="0" smtClean="0">
                  <a:solidFill>
                    <a:sysClr val="windowText" lastClr="000000"/>
                  </a:solidFill>
                </a:rPr>
                <a:t>MUP</a:t>
              </a:r>
            </a:p>
          </p:txBody>
        </p:sp>
        <p:sp>
          <p:nvSpPr>
            <p:cNvPr id="75" name="TekstniOkvir 74"/>
            <p:cNvSpPr txBox="1"/>
            <p:nvPr/>
          </p:nvSpPr>
          <p:spPr>
            <a:xfrm>
              <a:off x="2131621" y="719767"/>
              <a:ext cx="977069" cy="369332"/>
            </a:xfrm>
            <a:prstGeom prst="rect">
              <a:avLst/>
            </a:prstGeom>
            <a:grpFill/>
            <a:ln w="28575">
              <a:solidFill>
                <a:schemeClr val="accent1">
                  <a:lumMod val="75000"/>
                </a:schemeClr>
              </a:solidFill>
            </a:ln>
          </p:spPr>
          <p:txBody>
            <a:bodyPr wrap="square" rtlCol="0">
              <a:spAutoFit/>
            </a:bodyPr>
            <a:lstStyle/>
            <a:p>
              <a:pPr algn="ctr"/>
              <a:r>
                <a:rPr lang="hr-HR" dirty="0" err="1" smtClean="0">
                  <a:solidFill>
                    <a:sysClr val="windowText" lastClr="000000"/>
                  </a:solidFill>
                </a:rPr>
                <a:t>sPRHns</a:t>
              </a:r>
              <a:endParaRPr lang="hr-HR" dirty="0" smtClean="0">
                <a:solidFill>
                  <a:sysClr val="windowText" lastClr="000000"/>
                </a:solidFill>
              </a:endParaRPr>
            </a:p>
          </p:txBody>
        </p:sp>
        <p:sp>
          <p:nvSpPr>
            <p:cNvPr id="76" name="TekstniOkvir 75"/>
            <p:cNvSpPr txBox="1"/>
            <p:nvPr/>
          </p:nvSpPr>
          <p:spPr>
            <a:xfrm>
              <a:off x="4163752" y="296628"/>
              <a:ext cx="993793" cy="377276"/>
            </a:xfrm>
            <a:prstGeom prst="rect">
              <a:avLst/>
            </a:prstGeom>
            <a:grpFill/>
            <a:ln w="28575">
              <a:solidFill>
                <a:schemeClr val="accent1">
                  <a:lumMod val="75000"/>
                </a:schemeClr>
              </a:solidFill>
            </a:ln>
          </p:spPr>
          <p:txBody>
            <a:bodyPr wrap="square" rtlCol="0">
              <a:spAutoFit/>
            </a:bodyPr>
            <a:lstStyle/>
            <a:p>
              <a:pPr algn="ctr"/>
              <a:r>
                <a:rPr lang="hr-HR" dirty="0" smtClean="0">
                  <a:solidFill>
                    <a:sysClr val="windowText" lastClr="000000"/>
                  </a:solidFill>
                </a:rPr>
                <a:t>MVEP</a:t>
              </a:r>
            </a:p>
          </p:txBody>
        </p:sp>
        <p:sp>
          <p:nvSpPr>
            <p:cNvPr id="77" name="TekstniOkvir 76"/>
            <p:cNvSpPr txBox="1"/>
            <p:nvPr/>
          </p:nvSpPr>
          <p:spPr>
            <a:xfrm>
              <a:off x="4146167" y="736247"/>
              <a:ext cx="993793" cy="377276"/>
            </a:xfrm>
            <a:prstGeom prst="rect">
              <a:avLst/>
            </a:prstGeom>
            <a:grpFill/>
            <a:ln w="28575">
              <a:solidFill>
                <a:schemeClr val="accent1">
                  <a:lumMod val="75000"/>
                </a:schemeClr>
              </a:solidFill>
            </a:ln>
          </p:spPr>
          <p:txBody>
            <a:bodyPr wrap="square" rtlCol="0">
              <a:spAutoFit/>
            </a:bodyPr>
            <a:lstStyle/>
            <a:p>
              <a:pPr algn="ctr"/>
              <a:r>
                <a:rPr lang="hr-HR" dirty="0" smtClean="0">
                  <a:solidFill>
                    <a:sysClr val="windowText" lastClr="000000"/>
                  </a:solidFill>
                </a:rPr>
                <a:t>MFIN</a:t>
              </a:r>
            </a:p>
          </p:txBody>
        </p:sp>
        <p:sp>
          <p:nvSpPr>
            <p:cNvPr id="78" name="TekstniOkvir 77"/>
            <p:cNvSpPr txBox="1"/>
            <p:nvPr/>
          </p:nvSpPr>
          <p:spPr>
            <a:xfrm>
              <a:off x="5148486" y="296628"/>
              <a:ext cx="993793" cy="377276"/>
            </a:xfrm>
            <a:prstGeom prst="rect">
              <a:avLst/>
            </a:prstGeom>
            <a:grpFill/>
            <a:ln w="28575">
              <a:solidFill>
                <a:schemeClr val="accent1">
                  <a:lumMod val="75000"/>
                </a:schemeClr>
              </a:solidFill>
            </a:ln>
          </p:spPr>
          <p:txBody>
            <a:bodyPr wrap="square" rtlCol="0">
              <a:spAutoFit/>
            </a:bodyPr>
            <a:lstStyle/>
            <a:p>
              <a:pPr algn="ctr"/>
              <a:r>
                <a:rPr lang="hr-HR" dirty="0" smtClean="0">
                  <a:solidFill>
                    <a:sysClr val="windowText" lastClr="000000"/>
                  </a:solidFill>
                </a:rPr>
                <a:t>MPRH</a:t>
              </a:r>
            </a:p>
          </p:txBody>
        </p:sp>
        <p:sp>
          <p:nvSpPr>
            <p:cNvPr id="79" name="TekstniOkvir 78"/>
            <p:cNvSpPr txBox="1"/>
            <p:nvPr/>
          </p:nvSpPr>
          <p:spPr>
            <a:xfrm>
              <a:off x="5130899" y="736252"/>
              <a:ext cx="993793" cy="377276"/>
            </a:xfrm>
            <a:prstGeom prst="rect">
              <a:avLst/>
            </a:prstGeom>
            <a:grpFill/>
            <a:ln w="28575">
              <a:solidFill>
                <a:schemeClr val="accent1">
                  <a:lumMod val="75000"/>
                </a:schemeClr>
              </a:solidFill>
            </a:ln>
          </p:spPr>
          <p:txBody>
            <a:bodyPr wrap="square" rtlCol="0">
              <a:spAutoFit/>
            </a:bodyPr>
            <a:lstStyle/>
            <a:p>
              <a:pPr algn="ctr"/>
              <a:r>
                <a:rPr lang="hr-HR" dirty="0" smtClean="0">
                  <a:solidFill>
                    <a:sysClr val="windowText" lastClr="000000"/>
                  </a:solidFill>
                </a:rPr>
                <a:t>MHBR</a:t>
              </a:r>
            </a:p>
          </p:txBody>
        </p:sp>
        <p:sp>
          <p:nvSpPr>
            <p:cNvPr id="80" name="TekstniOkvir 79"/>
            <p:cNvSpPr txBox="1"/>
            <p:nvPr/>
          </p:nvSpPr>
          <p:spPr>
            <a:xfrm>
              <a:off x="6133234" y="296628"/>
              <a:ext cx="993793" cy="377276"/>
            </a:xfrm>
            <a:prstGeom prst="rect">
              <a:avLst/>
            </a:prstGeom>
            <a:grpFill/>
            <a:ln w="28575">
              <a:solidFill>
                <a:schemeClr val="accent1">
                  <a:lumMod val="75000"/>
                </a:schemeClr>
              </a:solidFill>
            </a:ln>
          </p:spPr>
          <p:txBody>
            <a:bodyPr wrap="square" rtlCol="0">
              <a:spAutoFit/>
            </a:bodyPr>
            <a:lstStyle/>
            <a:p>
              <a:pPr algn="ctr"/>
              <a:r>
                <a:rPr lang="hr-HR" dirty="0" smtClean="0">
                  <a:solidFill>
                    <a:sysClr val="windowText" lastClr="000000"/>
                  </a:solidFill>
                </a:rPr>
                <a:t>MMPI</a:t>
              </a:r>
            </a:p>
          </p:txBody>
        </p:sp>
        <p:sp>
          <p:nvSpPr>
            <p:cNvPr id="81" name="TekstniOkvir 80"/>
            <p:cNvSpPr txBox="1"/>
            <p:nvPr/>
          </p:nvSpPr>
          <p:spPr>
            <a:xfrm>
              <a:off x="6115634" y="736250"/>
              <a:ext cx="993793" cy="377276"/>
            </a:xfrm>
            <a:prstGeom prst="rect">
              <a:avLst/>
            </a:prstGeom>
            <a:grpFill/>
            <a:ln w="28575">
              <a:solidFill>
                <a:schemeClr val="accent1">
                  <a:lumMod val="75000"/>
                </a:schemeClr>
              </a:solidFill>
            </a:ln>
          </p:spPr>
          <p:txBody>
            <a:bodyPr wrap="square" rtlCol="0">
              <a:spAutoFit/>
            </a:bodyPr>
            <a:lstStyle/>
            <a:p>
              <a:pPr algn="ctr"/>
              <a:r>
                <a:rPr lang="hr-HR" dirty="0" smtClean="0">
                  <a:solidFill>
                    <a:sysClr val="windowText" lastClr="000000"/>
                  </a:solidFill>
                </a:rPr>
                <a:t>MZOE</a:t>
              </a:r>
            </a:p>
          </p:txBody>
        </p:sp>
        <p:sp>
          <p:nvSpPr>
            <p:cNvPr id="82" name="TekstniOkvir 81"/>
            <p:cNvSpPr txBox="1"/>
            <p:nvPr/>
          </p:nvSpPr>
          <p:spPr>
            <a:xfrm>
              <a:off x="7205888" y="296630"/>
              <a:ext cx="993793" cy="377276"/>
            </a:xfrm>
            <a:prstGeom prst="rect">
              <a:avLst/>
            </a:prstGeom>
            <a:grpFill/>
            <a:ln w="28575">
              <a:solidFill>
                <a:schemeClr val="accent1">
                  <a:lumMod val="75000"/>
                </a:schemeClr>
              </a:solidFill>
            </a:ln>
          </p:spPr>
          <p:txBody>
            <a:bodyPr wrap="square" rtlCol="0">
              <a:spAutoFit/>
            </a:bodyPr>
            <a:lstStyle/>
            <a:p>
              <a:pPr algn="ctr"/>
              <a:r>
                <a:rPr lang="hr-HR" dirty="0" smtClean="0">
                  <a:solidFill>
                    <a:sysClr val="windowText" lastClr="000000"/>
                  </a:solidFill>
                </a:rPr>
                <a:t>RDUZS</a:t>
              </a:r>
            </a:p>
          </p:txBody>
        </p:sp>
        <p:sp>
          <p:nvSpPr>
            <p:cNvPr id="83" name="TekstniOkvir 82"/>
            <p:cNvSpPr txBox="1"/>
            <p:nvPr/>
          </p:nvSpPr>
          <p:spPr>
            <a:xfrm>
              <a:off x="7100382" y="736250"/>
              <a:ext cx="993793" cy="377276"/>
            </a:xfrm>
            <a:prstGeom prst="rect">
              <a:avLst/>
            </a:prstGeom>
            <a:grpFill/>
            <a:ln w="28575">
              <a:solidFill>
                <a:schemeClr val="accent1">
                  <a:lumMod val="75000"/>
                </a:schemeClr>
              </a:solidFill>
            </a:ln>
          </p:spPr>
          <p:txBody>
            <a:bodyPr wrap="square" rtlCol="0">
              <a:spAutoFit/>
            </a:bodyPr>
            <a:lstStyle/>
            <a:p>
              <a:pPr algn="ctr"/>
              <a:r>
                <a:rPr lang="hr-HR" dirty="0" smtClean="0">
                  <a:solidFill>
                    <a:sysClr val="windowText" lastClr="000000"/>
                  </a:solidFill>
                </a:rPr>
                <a:t>MZDR</a:t>
              </a:r>
            </a:p>
          </p:txBody>
        </p:sp>
        <p:sp>
          <p:nvSpPr>
            <p:cNvPr id="84" name="TekstniOkvir 83"/>
            <p:cNvSpPr txBox="1"/>
            <p:nvPr/>
          </p:nvSpPr>
          <p:spPr>
            <a:xfrm>
              <a:off x="8202352" y="290765"/>
              <a:ext cx="993793" cy="377276"/>
            </a:xfrm>
            <a:prstGeom prst="rect">
              <a:avLst/>
            </a:prstGeom>
            <a:grpFill/>
            <a:ln w="28575">
              <a:solidFill>
                <a:schemeClr val="accent1">
                  <a:lumMod val="75000"/>
                </a:schemeClr>
              </a:solidFill>
            </a:ln>
          </p:spPr>
          <p:txBody>
            <a:bodyPr wrap="square" rtlCol="0">
              <a:spAutoFit/>
            </a:bodyPr>
            <a:lstStyle/>
            <a:p>
              <a:pPr algn="ctr"/>
              <a:r>
                <a:rPr lang="hr-HR" dirty="0" smtClean="0">
                  <a:solidFill>
                    <a:sysClr val="windowText" lastClr="000000"/>
                  </a:solidFill>
                </a:rPr>
                <a:t>NGSOS</a:t>
              </a:r>
            </a:p>
          </p:txBody>
        </p:sp>
        <p:sp>
          <p:nvSpPr>
            <p:cNvPr id="85" name="TekstniOkvir 84"/>
            <p:cNvSpPr txBox="1"/>
            <p:nvPr/>
          </p:nvSpPr>
          <p:spPr>
            <a:xfrm>
              <a:off x="8219937" y="712803"/>
              <a:ext cx="993793" cy="377276"/>
            </a:xfrm>
            <a:prstGeom prst="rect">
              <a:avLst/>
            </a:prstGeom>
            <a:grpFill/>
            <a:ln w="28575">
              <a:solidFill>
                <a:schemeClr val="accent1">
                  <a:lumMod val="75000"/>
                </a:schemeClr>
              </a:solidFill>
            </a:ln>
          </p:spPr>
          <p:txBody>
            <a:bodyPr wrap="square" rtlCol="0">
              <a:spAutoFit/>
            </a:bodyPr>
            <a:lstStyle/>
            <a:p>
              <a:pPr algn="ctr"/>
              <a:r>
                <a:rPr lang="hr-HR" dirty="0" smtClean="0">
                  <a:solidFill>
                    <a:sysClr val="windowText" lastClr="000000"/>
                  </a:solidFill>
                </a:rPr>
                <a:t>GRPOL</a:t>
              </a:r>
            </a:p>
          </p:txBody>
        </p:sp>
        <p:sp>
          <p:nvSpPr>
            <p:cNvPr id="86" name="TekstniOkvir 85"/>
            <p:cNvSpPr txBox="1"/>
            <p:nvPr/>
          </p:nvSpPr>
          <p:spPr>
            <a:xfrm>
              <a:off x="9222259" y="712803"/>
              <a:ext cx="993793" cy="377276"/>
            </a:xfrm>
            <a:prstGeom prst="rect">
              <a:avLst/>
            </a:prstGeom>
            <a:grpFill/>
            <a:ln w="28575">
              <a:solidFill>
                <a:schemeClr val="accent1">
                  <a:lumMod val="75000"/>
                </a:schemeClr>
              </a:solidFill>
            </a:ln>
          </p:spPr>
          <p:txBody>
            <a:bodyPr wrap="square" rtlCol="0">
              <a:spAutoFit/>
            </a:bodyPr>
            <a:lstStyle/>
            <a:p>
              <a:pPr algn="ctr"/>
              <a:r>
                <a:rPr lang="hr-HR" dirty="0" smtClean="0">
                  <a:solidFill>
                    <a:sysClr val="windowText" lastClr="000000"/>
                  </a:solidFill>
                </a:rPr>
                <a:t>RVSOA</a:t>
              </a:r>
            </a:p>
          </p:txBody>
        </p:sp>
        <p:sp>
          <p:nvSpPr>
            <p:cNvPr id="87" name="TekstniOkvir 86"/>
            <p:cNvSpPr txBox="1"/>
            <p:nvPr/>
          </p:nvSpPr>
          <p:spPr>
            <a:xfrm>
              <a:off x="9198809" y="284900"/>
              <a:ext cx="993793" cy="377276"/>
            </a:xfrm>
            <a:prstGeom prst="rect">
              <a:avLst/>
            </a:prstGeom>
            <a:grpFill/>
            <a:ln w="28575">
              <a:solidFill>
                <a:schemeClr val="accent1">
                  <a:lumMod val="75000"/>
                </a:schemeClr>
              </a:solidFill>
            </a:ln>
          </p:spPr>
          <p:txBody>
            <a:bodyPr wrap="square" rtlCol="0">
              <a:spAutoFit/>
            </a:bodyPr>
            <a:lstStyle/>
            <a:p>
              <a:pPr algn="ctr"/>
              <a:r>
                <a:rPr lang="hr-HR" dirty="0" smtClean="0">
                  <a:solidFill>
                    <a:sysClr val="windowText" lastClr="000000"/>
                  </a:solidFill>
                </a:rPr>
                <a:t>RSOA</a:t>
              </a:r>
            </a:p>
          </p:txBody>
        </p:sp>
        <p:sp>
          <p:nvSpPr>
            <p:cNvPr id="88" name="TekstniOkvir 87"/>
            <p:cNvSpPr txBox="1"/>
            <p:nvPr/>
          </p:nvSpPr>
          <p:spPr>
            <a:xfrm>
              <a:off x="10206999" y="290767"/>
              <a:ext cx="993793" cy="377276"/>
            </a:xfrm>
            <a:prstGeom prst="rect">
              <a:avLst/>
            </a:prstGeom>
            <a:grpFill/>
            <a:ln w="28575">
              <a:solidFill>
                <a:schemeClr val="accent1">
                  <a:lumMod val="75000"/>
                </a:schemeClr>
              </a:solidFill>
            </a:ln>
          </p:spPr>
          <p:txBody>
            <a:bodyPr wrap="square" rtlCol="0">
              <a:spAutoFit/>
            </a:bodyPr>
            <a:lstStyle/>
            <a:p>
              <a:pPr algn="ctr"/>
              <a:r>
                <a:rPr lang="hr-HR" dirty="0" smtClean="0">
                  <a:solidFill>
                    <a:sysClr val="windowText" lastClr="000000"/>
                  </a:solidFill>
                </a:rPr>
                <a:t>RZSIS</a:t>
              </a:r>
            </a:p>
          </p:txBody>
        </p:sp>
      </p:grpSp>
      <p:sp>
        <p:nvSpPr>
          <p:cNvPr id="92" name="Peterokut 91"/>
          <p:cNvSpPr/>
          <p:nvPr/>
        </p:nvSpPr>
        <p:spPr>
          <a:xfrm rot="5400000" flipV="1">
            <a:off x="7609400" y="1393795"/>
            <a:ext cx="754902" cy="425663"/>
          </a:xfrm>
          <a:prstGeom prst="homePlat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93" name="Pravokutnik 92"/>
          <p:cNvSpPr/>
          <p:nvPr/>
        </p:nvSpPr>
        <p:spPr>
          <a:xfrm>
            <a:off x="5835621" y="1997683"/>
            <a:ext cx="6142948" cy="459814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600"/>
              </a:spcBef>
            </a:pPr>
            <a:r>
              <a:rPr lang="hr-HR" sz="2400" b="1" dirty="0" smtClean="0">
                <a:solidFill>
                  <a:schemeClr val="tx1"/>
                </a:solidFill>
              </a:rPr>
              <a:t>KOORDINACIJA SUDOS</a:t>
            </a:r>
            <a:r>
              <a:rPr lang="hr-HR" sz="2400" dirty="0">
                <a:solidFill>
                  <a:schemeClr val="tx1"/>
                </a:solidFill>
              </a:rPr>
              <a:t> </a:t>
            </a:r>
            <a:endParaRPr lang="hr-HR" sz="2400" dirty="0" smtClean="0">
              <a:solidFill>
                <a:schemeClr val="tx1"/>
              </a:solidFill>
            </a:endParaRPr>
          </a:p>
          <a:p>
            <a:pPr marL="342900" indent="-342900">
              <a:spcBef>
                <a:spcPts val="600"/>
              </a:spcBef>
              <a:buFont typeface="Arial" panose="020B0604020202020204" pitchFamily="34" charset="0"/>
              <a:buChar char="•"/>
            </a:pPr>
            <a:r>
              <a:rPr lang="hr-HR" sz="2600" dirty="0" smtClean="0">
                <a:solidFill>
                  <a:schemeClr val="tx1"/>
                </a:solidFill>
              </a:rPr>
              <a:t>Iznosi se prosudbe mogućeg razvoja događaja</a:t>
            </a:r>
          </a:p>
          <a:p>
            <a:pPr marL="342900" indent="-342900">
              <a:spcBef>
                <a:spcPts val="600"/>
              </a:spcBef>
              <a:buFont typeface="Arial" panose="020B0604020202020204" pitchFamily="34" charset="0"/>
              <a:buChar char="•"/>
            </a:pPr>
            <a:r>
              <a:rPr lang="hr-HR" sz="2600" dirty="0" smtClean="0">
                <a:solidFill>
                  <a:schemeClr val="tx1"/>
                </a:solidFill>
              </a:rPr>
              <a:t>SOA sa sigurnosnih aspekata</a:t>
            </a:r>
          </a:p>
          <a:p>
            <a:pPr marL="342900" indent="-342900">
              <a:spcBef>
                <a:spcPts val="600"/>
              </a:spcBef>
              <a:buFont typeface="Arial" panose="020B0604020202020204" pitchFamily="34" charset="0"/>
              <a:buChar char="•"/>
            </a:pPr>
            <a:r>
              <a:rPr lang="hr-HR" sz="2600" dirty="0" smtClean="0">
                <a:solidFill>
                  <a:schemeClr val="tx1"/>
                </a:solidFill>
              </a:rPr>
              <a:t>HCK  s humanitarnih aspekata</a:t>
            </a:r>
          </a:p>
          <a:p>
            <a:pPr marL="342900" indent="-342900">
              <a:spcBef>
                <a:spcPts val="600"/>
              </a:spcBef>
              <a:buFont typeface="Arial" panose="020B0604020202020204" pitchFamily="34" charset="0"/>
              <a:buChar char="•"/>
            </a:pPr>
            <a:r>
              <a:rPr lang="hr-HR" sz="2600" dirty="0" smtClean="0">
                <a:solidFill>
                  <a:schemeClr val="tx1"/>
                </a:solidFill>
              </a:rPr>
              <a:t>MUP s aspekata javne sigurnosti </a:t>
            </a:r>
          </a:p>
          <a:p>
            <a:pPr marL="342900" indent="-342900">
              <a:spcBef>
                <a:spcPts val="600"/>
              </a:spcBef>
              <a:buFont typeface="Arial" panose="020B0604020202020204" pitchFamily="34" charset="0"/>
              <a:buChar char="•"/>
            </a:pPr>
            <a:r>
              <a:rPr lang="hr-HR" sz="2600" dirty="0" smtClean="0">
                <a:solidFill>
                  <a:schemeClr val="tx1"/>
                </a:solidFill>
              </a:rPr>
              <a:t>MZDR sa stajališta epidemiološke i zdravstvene problematike</a:t>
            </a:r>
          </a:p>
          <a:p>
            <a:pPr marL="342900" indent="-342900">
              <a:spcBef>
                <a:spcPts val="600"/>
              </a:spcBef>
              <a:buFont typeface="Arial" panose="020B0604020202020204" pitchFamily="34" charset="0"/>
              <a:buChar char="•"/>
            </a:pPr>
            <a:r>
              <a:rPr lang="hr-HR" sz="2600" dirty="0" smtClean="0">
                <a:solidFill>
                  <a:schemeClr val="tx1"/>
                </a:solidFill>
              </a:rPr>
              <a:t>MVEP s aspekta mogućnosti tranzita u Sloveniju i Mađarsku</a:t>
            </a:r>
            <a:endParaRPr lang="hr-HR" sz="2600" dirty="0">
              <a:solidFill>
                <a:schemeClr val="tx1"/>
              </a:solidFill>
            </a:endParaRPr>
          </a:p>
        </p:txBody>
      </p:sp>
      <p:sp>
        <p:nvSpPr>
          <p:cNvPr id="94" name="TekstniOkvir 93"/>
          <p:cNvSpPr txBox="1"/>
          <p:nvPr/>
        </p:nvSpPr>
        <p:spPr>
          <a:xfrm>
            <a:off x="4593016" y="5297266"/>
            <a:ext cx="67632" cy="307777"/>
          </a:xfrm>
          <a:prstGeom prst="rect">
            <a:avLst/>
          </a:prstGeom>
          <a:noFill/>
        </p:spPr>
        <p:txBody>
          <a:bodyPr wrap="square" rtlCol="0">
            <a:spAutoFit/>
          </a:bodyPr>
          <a:lstStyle/>
          <a:p>
            <a:endParaRPr lang="hr-HR" sz="1400" dirty="0"/>
          </a:p>
        </p:txBody>
      </p:sp>
      <p:sp>
        <p:nvSpPr>
          <p:cNvPr id="96" name="Peterokut 95"/>
          <p:cNvSpPr/>
          <p:nvPr/>
        </p:nvSpPr>
        <p:spPr>
          <a:xfrm>
            <a:off x="1403215" y="3585222"/>
            <a:ext cx="4398579" cy="925110"/>
          </a:xfrm>
          <a:prstGeom prst="homePlate">
            <a:avLst/>
          </a:prstGeom>
          <a:gradFill flip="none" rotWithShape="1">
            <a:gsLst>
              <a:gs pos="24000">
                <a:schemeClr val="accent1">
                  <a:lumMod val="60000"/>
                  <a:lumOff val="40000"/>
                </a:schemeClr>
              </a:gs>
              <a:gs pos="67000">
                <a:srgbClr val="92D050">
                  <a:shade val="67500"/>
                  <a:satMod val="115000"/>
                </a:srgbClr>
              </a:gs>
              <a:gs pos="100000">
                <a:srgbClr val="92D050">
                  <a:shade val="100000"/>
                  <a:satMod val="115000"/>
                </a:srgb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sz="2400" dirty="0" smtClean="0">
              <a:solidFill>
                <a:schemeClr val="tx1"/>
              </a:solidFill>
            </a:endParaRPr>
          </a:p>
          <a:p>
            <a:pPr algn="ctr"/>
            <a:r>
              <a:rPr lang="hr-HR" sz="2400" b="1" dirty="0" smtClean="0">
                <a:solidFill>
                  <a:schemeClr val="tx1"/>
                </a:solidFill>
              </a:rPr>
              <a:t>PROCJENA STANJA I </a:t>
            </a:r>
          </a:p>
          <a:p>
            <a:pPr algn="ctr"/>
            <a:r>
              <a:rPr lang="hr-HR" sz="2400" b="1" dirty="0" smtClean="0">
                <a:solidFill>
                  <a:schemeClr val="tx1"/>
                </a:solidFill>
              </a:rPr>
              <a:t>IZBOR OPCIJA ODGOVORA</a:t>
            </a:r>
          </a:p>
          <a:p>
            <a:pPr algn="ctr"/>
            <a:endParaRPr lang="hr-HR" sz="2400" dirty="0">
              <a:solidFill>
                <a:schemeClr val="tx1"/>
              </a:solidFill>
            </a:endParaRPr>
          </a:p>
        </p:txBody>
      </p:sp>
      <p:grpSp>
        <p:nvGrpSpPr>
          <p:cNvPr id="52" name="Grupa 51"/>
          <p:cNvGrpSpPr/>
          <p:nvPr/>
        </p:nvGrpSpPr>
        <p:grpSpPr>
          <a:xfrm>
            <a:off x="1198628" y="4944888"/>
            <a:ext cx="992476" cy="1262788"/>
            <a:chOff x="284230" y="4582577"/>
            <a:chExt cx="1362256" cy="1567464"/>
          </a:xfrm>
          <a:solidFill>
            <a:schemeClr val="accent1">
              <a:lumMod val="60000"/>
              <a:lumOff val="40000"/>
            </a:schemeClr>
          </a:solidFill>
        </p:grpSpPr>
        <p:sp>
          <p:nvSpPr>
            <p:cNvPr id="53" name="TekstniOkvir 52"/>
            <p:cNvSpPr txBox="1"/>
            <p:nvPr/>
          </p:nvSpPr>
          <p:spPr>
            <a:xfrm>
              <a:off x="289490" y="4582577"/>
              <a:ext cx="1356996" cy="534848"/>
            </a:xfrm>
            <a:prstGeom prst="rect">
              <a:avLst/>
            </a:prstGeom>
            <a:grpFill/>
            <a:ln w="28575">
              <a:solidFill>
                <a:srgbClr val="0059A9"/>
              </a:solidFill>
            </a:ln>
          </p:spPr>
          <p:txBody>
            <a:bodyPr wrap="square" rtlCol="0">
              <a:spAutoFit/>
            </a:bodyPr>
            <a:lstStyle/>
            <a:p>
              <a:pPr algn="ctr"/>
              <a:r>
                <a:rPr lang="hr-HR" sz="2200" dirty="0" smtClean="0">
                  <a:solidFill>
                    <a:sysClr val="windowText" lastClr="000000"/>
                  </a:solidFill>
                </a:rPr>
                <a:t>MUP</a:t>
              </a:r>
            </a:p>
          </p:txBody>
        </p:sp>
        <p:sp>
          <p:nvSpPr>
            <p:cNvPr id="54" name="TekstniOkvir 53"/>
            <p:cNvSpPr txBox="1"/>
            <p:nvPr/>
          </p:nvSpPr>
          <p:spPr>
            <a:xfrm>
              <a:off x="284230" y="5081825"/>
              <a:ext cx="1362256" cy="534848"/>
            </a:xfrm>
            <a:prstGeom prst="rect">
              <a:avLst/>
            </a:prstGeom>
            <a:grpFill/>
            <a:ln w="28575">
              <a:solidFill>
                <a:srgbClr val="0059A9"/>
              </a:solidFill>
            </a:ln>
          </p:spPr>
          <p:txBody>
            <a:bodyPr wrap="square" rtlCol="0">
              <a:spAutoFit/>
            </a:bodyPr>
            <a:lstStyle/>
            <a:p>
              <a:pPr algn="ctr"/>
              <a:r>
                <a:rPr lang="hr-HR" sz="2200" dirty="0" smtClean="0">
                  <a:solidFill>
                    <a:sysClr val="windowText" lastClr="000000"/>
                  </a:solidFill>
                </a:rPr>
                <a:t>MVEP</a:t>
              </a:r>
            </a:p>
          </p:txBody>
        </p:sp>
        <p:sp>
          <p:nvSpPr>
            <p:cNvPr id="55" name="TekstniOkvir 54"/>
            <p:cNvSpPr txBox="1"/>
            <p:nvPr/>
          </p:nvSpPr>
          <p:spPr>
            <a:xfrm>
              <a:off x="284230" y="5615193"/>
              <a:ext cx="1362252" cy="534848"/>
            </a:xfrm>
            <a:prstGeom prst="rect">
              <a:avLst/>
            </a:prstGeom>
            <a:grpFill/>
            <a:ln w="28575">
              <a:solidFill>
                <a:srgbClr val="0059A9"/>
              </a:solidFill>
            </a:ln>
          </p:spPr>
          <p:txBody>
            <a:bodyPr wrap="square" rtlCol="0">
              <a:spAutoFit/>
            </a:bodyPr>
            <a:lstStyle/>
            <a:p>
              <a:pPr algn="ctr"/>
              <a:r>
                <a:rPr lang="hr-HR" sz="2200" dirty="0" smtClean="0">
                  <a:solidFill>
                    <a:sysClr val="windowText" lastClr="000000"/>
                  </a:solidFill>
                </a:rPr>
                <a:t>SOA</a:t>
              </a:r>
            </a:p>
          </p:txBody>
        </p:sp>
      </p:grpSp>
      <p:grpSp>
        <p:nvGrpSpPr>
          <p:cNvPr id="58" name="Grupa 57"/>
          <p:cNvGrpSpPr/>
          <p:nvPr/>
        </p:nvGrpSpPr>
        <p:grpSpPr>
          <a:xfrm>
            <a:off x="1177373" y="6194300"/>
            <a:ext cx="1039609" cy="401531"/>
            <a:chOff x="2868151" y="2467692"/>
            <a:chExt cx="1039609" cy="401531"/>
          </a:xfrm>
        </p:grpSpPr>
        <p:sp>
          <p:nvSpPr>
            <p:cNvPr id="59" name="TekstniOkvir 58"/>
            <p:cNvSpPr txBox="1"/>
            <p:nvPr/>
          </p:nvSpPr>
          <p:spPr>
            <a:xfrm>
              <a:off x="2868151" y="2469113"/>
              <a:ext cx="1039609" cy="400110"/>
            </a:xfrm>
            <a:prstGeom prst="rect">
              <a:avLst/>
            </a:prstGeom>
            <a:solidFill>
              <a:srgbClr val="FFFF00"/>
            </a:solidFill>
            <a:ln w="28575">
              <a:solidFill>
                <a:srgbClr val="0059A9"/>
              </a:solidFill>
            </a:ln>
          </p:spPr>
          <p:txBody>
            <a:bodyPr wrap="square" rtlCol="0">
              <a:spAutoFit/>
            </a:bodyPr>
            <a:lstStyle/>
            <a:p>
              <a:pPr algn="ctr"/>
              <a:endParaRPr lang="hr-HR" sz="2000" b="1" dirty="0" smtClean="0">
                <a:solidFill>
                  <a:sysClr val="windowText" lastClr="000000"/>
                </a:solidFill>
              </a:endParaRPr>
            </a:p>
          </p:txBody>
        </p:sp>
        <p:grpSp>
          <p:nvGrpSpPr>
            <p:cNvPr id="60" name="Grupa 59"/>
            <p:cNvGrpSpPr/>
            <p:nvPr/>
          </p:nvGrpSpPr>
          <p:grpSpPr>
            <a:xfrm>
              <a:off x="3133929" y="2467692"/>
              <a:ext cx="385980" cy="385980"/>
              <a:chOff x="615017" y="1622301"/>
              <a:chExt cx="385980" cy="385980"/>
            </a:xfrm>
          </p:grpSpPr>
          <p:sp>
            <p:nvSpPr>
              <p:cNvPr id="61" name="Pravokutnik 60"/>
              <p:cNvSpPr/>
              <p:nvPr/>
            </p:nvSpPr>
            <p:spPr>
              <a:xfrm>
                <a:off x="741872" y="1622301"/>
                <a:ext cx="103517" cy="38598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62" name="Pravokutnik 61"/>
              <p:cNvSpPr/>
              <p:nvPr/>
            </p:nvSpPr>
            <p:spPr>
              <a:xfrm rot="5400000">
                <a:off x="756248" y="1619424"/>
                <a:ext cx="103517" cy="38598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grpSp>
      </p:grpSp>
      <p:sp>
        <p:nvSpPr>
          <p:cNvPr id="6" name="Pravokutnik 5"/>
          <p:cNvSpPr/>
          <p:nvPr/>
        </p:nvSpPr>
        <p:spPr>
          <a:xfrm>
            <a:off x="829039" y="4502127"/>
            <a:ext cx="2270234" cy="2128351"/>
          </a:xfrm>
          <a:prstGeom prst="rect">
            <a:avLst/>
          </a:prstGeom>
          <a:solidFill>
            <a:srgbClr val="FFFFFF"/>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b="1" dirty="0" smtClean="0">
                <a:solidFill>
                  <a:schemeClr val="tx1"/>
                </a:solidFill>
              </a:rPr>
              <a:t>DOSTAVLJAJU PODATKE I INFORMACIJE O STANJU</a:t>
            </a:r>
          </a:p>
          <a:p>
            <a:pPr algn="ctr"/>
            <a:r>
              <a:rPr lang="hr-HR" sz="2000" b="1" dirty="0" smtClean="0">
                <a:solidFill>
                  <a:schemeClr val="tx1"/>
                </a:solidFill>
              </a:rPr>
              <a:t>PREDSJEDNIKU KOORDINACIJE</a:t>
            </a:r>
            <a:endParaRPr lang="hr-HR" sz="2000" b="1" dirty="0">
              <a:solidFill>
                <a:schemeClr val="tx1"/>
              </a:solidFill>
            </a:endParaRPr>
          </a:p>
        </p:txBody>
      </p:sp>
      <p:sp>
        <p:nvSpPr>
          <p:cNvPr id="51" name="TekstniOkvir 50"/>
          <p:cNvSpPr txBox="1"/>
          <p:nvPr/>
        </p:nvSpPr>
        <p:spPr>
          <a:xfrm>
            <a:off x="10254556" y="727179"/>
            <a:ext cx="993793" cy="377276"/>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PUVNS</a:t>
            </a:r>
          </a:p>
        </p:txBody>
      </p:sp>
      <p:sp>
        <p:nvSpPr>
          <p:cNvPr id="49" name="TekstniOkvir 48"/>
          <p:cNvSpPr txBox="1"/>
          <p:nvPr/>
        </p:nvSpPr>
        <p:spPr>
          <a:xfrm>
            <a:off x="11207697" y="736949"/>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GVZ</a:t>
            </a:r>
          </a:p>
        </p:txBody>
      </p:sp>
      <p:sp>
        <p:nvSpPr>
          <p:cNvPr id="50" name="TekstniOkvir 49"/>
          <p:cNvSpPr txBox="1"/>
          <p:nvPr/>
        </p:nvSpPr>
        <p:spPr>
          <a:xfrm>
            <a:off x="11207702" y="288373"/>
            <a:ext cx="890005" cy="369332"/>
          </a:xfrm>
          <a:prstGeom prst="rect">
            <a:avLst/>
          </a:prstGeom>
          <a:solidFill>
            <a:schemeClr val="bg1"/>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RHCK</a:t>
            </a:r>
          </a:p>
        </p:txBody>
      </p:sp>
    </p:spTree>
    <p:extLst>
      <p:ext uri="{BB962C8B-B14F-4D97-AF65-F5344CB8AC3E}">
        <p14:creationId xmlns:p14="http://schemas.microsoft.com/office/powerpoint/2010/main" val="2391306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63"/>
                                        </p:tgtEl>
                                        <p:attrNameLst>
                                          <p:attrName>style.visibility</p:attrName>
                                        </p:attrNameLst>
                                      </p:cBhvr>
                                      <p:to>
                                        <p:strVal val="visible"/>
                                      </p:to>
                                    </p:set>
                                    <p:anim calcmode="lin" valueType="num">
                                      <p:cBhvr>
                                        <p:cTn id="7" dur="1000" fill="hold"/>
                                        <p:tgtEl>
                                          <p:spTgt spid="63"/>
                                        </p:tgtEl>
                                        <p:attrNameLst>
                                          <p:attrName>ppt_w</p:attrName>
                                        </p:attrNameLst>
                                      </p:cBhvr>
                                      <p:tavLst>
                                        <p:tav tm="0">
                                          <p:val>
                                            <p:fltVal val="0"/>
                                          </p:val>
                                        </p:tav>
                                        <p:tav tm="100000">
                                          <p:val>
                                            <p:strVal val="#ppt_w"/>
                                          </p:val>
                                        </p:tav>
                                      </p:tavLst>
                                    </p:anim>
                                    <p:anim calcmode="lin" valueType="num">
                                      <p:cBhvr>
                                        <p:cTn id="8" dur="1000" fill="hold"/>
                                        <p:tgtEl>
                                          <p:spTgt spid="63"/>
                                        </p:tgtEl>
                                        <p:attrNameLst>
                                          <p:attrName>ppt_h</p:attrName>
                                        </p:attrNameLst>
                                      </p:cBhvr>
                                      <p:tavLst>
                                        <p:tav tm="0">
                                          <p:val>
                                            <p:fltVal val="0"/>
                                          </p:val>
                                        </p:tav>
                                        <p:tav tm="100000">
                                          <p:val>
                                            <p:strVal val="#ppt_h"/>
                                          </p:val>
                                        </p:tav>
                                      </p:tavLst>
                                    </p:anim>
                                    <p:animEffect transition="in" filter="fade">
                                      <p:cBhvr>
                                        <p:cTn id="9" dur="1000"/>
                                        <p:tgtEl>
                                          <p:spTgt spid="63"/>
                                        </p:tgtEl>
                                      </p:cBhvr>
                                    </p:animEffect>
                                  </p:childTnLst>
                                </p:cTn>
                              </p:par>
                            </p:childTnLst>
                          </p:cTn>
                        </p:par>
                        <p:par>
                          <p:cTn id="10" fill="hold">
                            <p:stCondLst>
                              <p:cond delay="1000"/>
                            </p:stCondLst>
                            <p:childTnLst>
                              <p:par>
                                <p:cTn id="11" presetID="2" presetClass="entr" presetSubtype="1" fill="hold" grpId="0" nodeType="after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0-#ppt_h/2"/>
                                          </p:val>
                                        </p:tav>
                                        <p:tav tm="100000">
                                          <p:val>
                                            <p:strVal val="#ppt_y"/>
                                          </p:val>
                                        </p:tav>
                                      </p:tavLst>
                                    </p:anim>
                                  </p:childTnLst>
                                </p:cTn>
                              </p:par>
                              <p:par>
                                <p:cTn id="15" presetID="2" presetClass="entr" presetSubtype="1" fill="hold" nodeType="with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0-#ppt_h/2"/>
                                          </p:val>
                                        </p:tav>
                                        <p:tav tm="100000">
                                          <p:val>
                                            <p:strVal val="#ppt_y"/>
                                          </p:val>
                                        </p:tav>
                                      </p:tavLst>
                                    </p:anim>
                                  </p:childTnLst>
                                </p:cTn>
                              </p:par>
                            </p:childTnLst>
                          </p:cTn>
                        </p:par>
                        <p:par>
                          <p:cTn id="19" fill="hold">
                            <p:stCondLst>
                              <p:cond delay="1500"/>
                            </p:stCondLst>
                            <p:childTnLst>
                              <p:par>
                                <p:cTn id="20" presetID="2" presetClass="entr" presetSubtype="4" fill="hold" nodeType="afterEffect">
                                  <p:stCondLst>
                                    <p:cond delay="0"/>
                                  </p:stCondLst>
                                  <p:childTnLst>
                                    <p:set>
                                      <p:cBhvr>
                                        <p:cTn id="21" dur="1" fill="hold">
                                          <p:stCondLst>
                                            <p:cond delay="0"/>
                                          </p:stCondLst>
                                        </p:cTn>
                                        <p:tgtEl>
                                          <p:spTgt spid="52"/>
                                        </p:tgtEl>
                                        <p:attrNameLst>
                                          <p:attrName>style.visibility</p:attrName>
                                        </p:attrNameLst>
                                      </p:cBhvr>
                                      <p:to>
                                        <p:strVal val="visible"/>
                                      </p:to>
                                    </p:set>
                                    <p:anim calcmode="lin" valueType="num">
                                      <p:cBhvr additive="base">
                                        <p:cTn id="22" dur="500" fill="hold"/>
                                        <p:tgtEl>
                                          <p:spTgt spid="52"/>
                                        </p:tgtEl>
                                        <p:attrNameLst>
                                          <p:attrName>ppt_x</p:attrName>
                                        </p:attrNameLst>
                                      </p:cBhvr>
                                      <p:tavLst>
                                        <p:tav tm="0">
                                          <p:val>
                                            <p:strVal val="#ppt_x"/>
                                          </p:val>
                                        </p:tav>
                                        <p:tav tm="100000">
                                          <p:val>
                                            <p:strVal val="#ppt_x"/>
                                          </p:val>
                                        </p:tav>
                                      </p:tavLst>
                                    </p:anim>
                                    <p:anim calcmode="lin" valueType="num">
                                      <p:cBhvr additive="base">
                                        <p:cTn id="23" dur="500" fill="hold"/>
                                        <p:tgtEl>
                                          <p:spTgt spid="52"/>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nodeType="afterEffect">
                                  <p:stCondLst>
                                    <p:cond delay="0"/>
                                  </p:stCondLst>
                                  <p:childTnLst>
                                    <p:set>
                                      <p:cBhvr>
                                        <p:cTn id="26" dur="1" fill="hold">
                                          <p:stCondLst>
                                            <p:cond delay="0"/>
                                          </p:stCondLst>
                                        </p:cTn>
                                        <p:tgtEl>
                                          <p:spTgt spid="58"/>
                                        </p:tgtEl>
                                        <p:attrNameLst>
                                          <p:attrName>style.visibility</p:attrName>
                                        </p:attrNameLst>
                                      </p:cBhvr>
                                      <p:to>
                                        <p:strVal val="visible"/>
                                      </p:to>
                                    </p:set>
                                    <p:anim calcmode="lin" valueType="num">
                                      <p:cBhvr additive="base">
                                        <p:cTn id="27" dur="10" fill="hold"/>
                                        <p:tgtEl>
                                          <p:spTgt spid="58"/>
                                        </p:tgtEl>
                                        <p:attrNameLst>
                                          <p:attrName>ppt_x</p:attrName>
                                        </p:attrNameLst>
                                      </p:cBhvr>
                                      <p:tavLst>
                                        <p:tav tm="0">
                                          <p:val>
                                            <p:strVal val="#ppt_x"/>
                                          </p:val>
                                        </p:tav>
                                        <p:tav tm="100000">
                                          <p:val>
                                            <p:strVal val="#ppt_x"/>
                                          </p:val>
                                        </p:tav>
                                      </p:tavLst>
                                    </p:anim>
                                    <p:anim calcmode="lin" valueType="num">
                                      <p:cBhvr additive="base">
                                        <p:cTn id="28" dur="10" fill="hold"/>
                                        <p:tgtEl>
                                          <p:spTgt spid="58"/>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grpId="0" nodeType="clickEffect">
                                  <p:stCondLst>
                                    <p:cond delay="0"/>
                                  </p:stCondLst>
                                  <p:childTnLst>
                                    <p:set>
                                      <p:cBhvr>
                                        <p:cTn id="32" dur="1" fill="hold">
                                          <p:stCondLst>
                                            <p:cond delay="0"/>
                                          </p:stCondLst>
                                        </p:cTn>
                                        <p:tgtEl>
                                          <p:spTgt spid="6"/>
                                        </p:tgtEl>
                                        <p:attrNameLst>
                                          <p:attrName>style.visibility</p:attrName>
                                        </p:attrNameLst>
                                      </p:cBhvr>
                                      <p:to>
                                        <p:strVal val="visible"/>
                                      </p:to>
                                    </p:set>
                                    <p:anim calcmode="lin" valueType="num">
                                      <p:cBhvr>
                                        <p:cTn id="33" dur="500" fill="hold"/>
                                        <p:tgtEl>
                                          <p:spTgt spid="6"/>
                                        </p:tgtEl>
                                        <p:attrNameLst>
                                          <p:attrName>ppt_w</p:attrName>
                                        </p:attrNameLst>
                                      </p:cBhvr>
                                      <p:tavLst>
                                        <p:tav tm="0">
                                          <p:val>
                                            <p:fltVal val="0"/>
                                          </p:val>
                                        </p:tav>
                                        <p:tav tm="100000">
                                          <p:val>
                                            <p:strVal val="#ppt_w"/>
                                          </p:val>
                                        </p:tav>
                                      </p:tavLst>
                                    </p:anim>
                                    <p:anim calcmode="lin" valueType="num">
                                      <p:cBhvr>
                                        <p:cTn id="34" dur="500" fill="hold"/>
                                        <p:tgtEl>
                                          <p:spTgt spid="6"/>
                                        </p:tgtEl>
                                        <p:attrNameLst>
                                          <p:attrName>ppt_h</p:attrName>
                                        </p:attrNameLst>
                                      </p:cBhvr>
                                      <p:tavLst>
                                        <p:tav tm="0">
                                          <p:val>
                                            <p:fltVal val="0"/>
                                          </p:val>
                                        </p:tav>
                                        <p:tav tm="100000">
                                          <p:val>
                                            <p:strVal val="#ppt_h"/>
                                          </p:val>
                                        </p:tav>
                                      </p:tavLst>
                                    </p:anim>
                                    <p:animEffect transition="in" filter="fade">
                                      <p:cBhvr>
                                        <p:cTn id="35" dur="500"/>
                                        <p:tgtEl>
                                          <p:spTgt spid="6"/>
                                        </p:tgtEl>
                                      </p:cBhvr>
                                    </p:animEffect>
                                  </p:childTnLst>
                                </p:cTn>
                              </p:par>
                            </p:childTnLst>
                          </p:cTn>
                        </p:par>
                        <p:par>
                          <p:cTn id="36" fill="hold">
                            <p:stCondLst>
                              <p:cond delay="500"/>
                            </p:stCondLst>
                            <p:childTnLst>
                              <p:par>
                                <p:cTn id="37" presetID="22" presetClass="entr" presetSubtype="4" fill="hold" grpId="0" nodeType="afterEffect">
                                  <p:stCondLst>
                                    <p:cond delay="0"/>
                                  </p:stCondLst>
                                  <p:childTnLst>
                                    <p:set>
                                      <p:cBhvr>
                                        <p:cTn id="38" dur="1" fill="hold">
                                          <p:stCondLst>
                                            <p:cond delay="0"/>
                                          </p:stCondLst>
                                        </p:cTn>
                                        <p:tgtEl>
                                          <p:spTgt spid="7"/>
                                        </p:tgtEl>
                                        <p:attrNameLst>
                                          <p:attrName>style.visibility</p:attrName>
                                        </p:attrNameLst>
                                      </p:cBhvr>
                                      <p:to>
                                        <p:strVal val="visible"/>
                                      </p:to>
                                    </p:set>
                                    <p:animEffect transition="in" filter="wipe(down)">
                                      <p:cBhvr>
                                        <p:cTn id="39" dur="500"/>
                                        <p:tgtEl>
                                          <p:spTgt spid="7"/>
                                        </p:tgtEl>
                                      </p:cBhvr>
                                    </p:animEffect>
                                  </p:childTnLst>
                                </p:cTn>
                              </p:par>
                            </p:childTnLst>
                          </p:cTn>
                        </p:par>
                        <p:par>
                          <p:cTn id="40" fill="hold">
                            <p:stCondLst>
                              <p:cond delay="1000"/>
                            </p:stCondLst>
                            <p:childTnLst>
                              <p:par>
                                <p:cTn id="41" presetID="1" presetClass="entr" presetSubtype="0" fill="hold" nodeType="afterEffect">
                                  <p:stCondLst>
                                    <p:cond delay="0"/>
                                  </p:stCondLst>
                                  <p:childTnLst>
                                    <p:set>
                                      <p:cBhvr>
                                        <p:cTn id="42" dur="1" fill="hold">
                                          <p:stCondLst>
                                            <p:cond delay="499"/>
                                          </p:stCondLst>
                                        </p:cTn>
                                        <p:tgtEl>
                                          <p:spTgt spid="24"/>
                                        </p:tgtEl>
                                        <p:attrNameLst>
                                          <p:attrName>style.visibility</p:attrName>
                                        </p:attrNameLst>
                                      </p:cBhvr>
                                      <p:to>
                                        <p:strVal val="visible"/>
                                      </p:to>
                                    </p:set>
                                  </p:childTnLst>
                                </p:cTn>
                              </p:par>
                            </p:childTnLst>
                          </p:cTn>
                        </p:par>
                        <p:par>
                          <p:cTn id="43" fill="hold">
                            <p:stCondLst>
                              <p:cond delay="1500"/>
                            </p:stCondLst>
                            <p:childTnLst>
                              <p:par>
                                <p:cTn id="44" presetID="22" presetClass="entr" presetSubtype="8" fill="hold" nodeType="afterEffect">
                                  <p:stCondLst>
                                    <p:cond delay="0"/>
                                  </p:stCondLst>
                                  <p:childTnLst>
                                    <p:set>
                                      <p:cBhvr>
                                        <p:cTn id="45" dur="1" fill="hold">
                                          <p:stCondLst>
                                            <p:cond delay="0"/>
                                          </p:stCondLst>
                                        </p:cTn>
                                        <p:tgtEl>
                                          <p:spTgt spid="8"/>
                                        </p:tgtEl>
                                        <p:attrNameLst>
                                          <p:attrName>style.visibility</p:attrName>
                                        </p:attrNameLst>
                                      </p:cBhvr>
                                      <p:to>
                                        <p:strVal val="visible"/>
                                      </p:to>
                                    </p:set>
                                    <p:animEffect transition="in" filter="wipe(left)">
                                      <p:cBhvr>
                                        <p:cTn id="46" dur="500"/>
                                        <p:tgtEl>
                                          <p:spTgt spid="8"/>
                                        </p:tgtEl>
                                      </p:cBhvr>
                                    </p:animEffect>
                                  </p:childTnLst>
                                </p:cTn>
                              </p:par>
                            </p:childTnLst>
                          </p:cTn>
                        </p:par>
                        <p:par>
                          <p:cTn id="47" fill="hold">
                            <p:stCondLst>
                              <p:cond delay="2000"/>
                            </p:stCondLst>
                            <p:childTnLst>
                              <p:par>
                                <p:cTn id="48" presetID="22" presetClass="entr" presetSubtype="8" fill="hold" grpId="0" nodeType="afterEffect">
                                  <p:stCondLst>
                                    <p:cond delay="0"/>
                                  </p:stCondLst>
                                  <p:childTnLst>
                                    <p:set>
                                      <p:cBhvr>
                                        <p:cTn id="49" dur="1" fill="hold">
                                          <p:stCondLst>
                                            <p:cond delay="0"/>
                                          </p:stCondLst>
                                        </p:cTn>
                                        <p:tgtEl>
                                          <p:spTgt spid="51"/>
                                        </p:tgtEl>
                                        <p:attrNameLst>
                                          <p:attrName>style.visibility</p:attrName>
                                        </p:attrNameLst>
                                      </p:cBhvr>
                                      <p:to>
                                        <p:strVal val="visible"/>
                                      </p:to>
                                    </p:set>
                                    <p:animEffect transition="in" filter="wipe(left)">
                                      <p:cBhvr>
                                        <p:cTn id="50" dur="10"/>
                                        <p:tgtEl>
                                          <p:spTgt spid="51"/>
                                        </p:tgtEl>
                                      </p:cBhvr>
                                    </p:animEffect>
                                  </p:childTnLst>
                                </p:cTn>
                              </p:par>
                            </p:childTnLst>
                          </p:cTn>
                        </p:par>
                        <p:par>
                          <p:cTn id="51" fill="hold">
                            <p:stCondLst>
                              <p:cond delay="2010"/>
                            </p:stCondLst>
                            <p:childTnLst>
                              <p:par>
                                <p:cTn id="52" presetID="22" presetClass="entr" presetSubtype="8" fill="hold" grpId="0" nodeType="afterEffect">
                                  <p:stCondLst>
                                    <p:cond delay="0"/>
                                  </p:stCondLst>
                                  <p:childTnLst>
                                    <p:set>
                                      <p:cBhvr>
                                        <p:cTn id="53" dur="1" fill="hold">
                                          <p:stCondLst>
                                            <p:cond delay="0"/>
                                          </p:stCondLst>
                                        </p:cTn>
                                        <p:tgtEl>
                                          <p:spTgt spid="96"/>
                                        </p:tgtEl>
                                        <p:attrNameLst>
                                          <p:attrName>style.visibility</p:attrName>
                                        </p:attrNameLst>
                                      </p:cBhvr>
                                      <p:to>
                                        <p:strVal val="visible"/>
                                      </p:to>
                                    </p:set>
                                    <p:animEffect transition="in" filter="wipe(left)">
                                      <p:cBhvr>
                                        <p:cTn id="54" dur="500"/>
                                        <p:tgtEl>
                                          <p:spTgt spid="96"/>
                                        </p:tgtEl>
                                      </p:cBhvr>
                                    </p:animEffect>
                                  </p:childTnLst>
                                </p:cTn>
                              </p:par>
                            </p:childTnLst>
                          </p:cTn>
                        </p:par>
                        <p:par>
                          <p:cTn id="55" fill="hold">
                            <p:stCondLst>
                              <p:cond delay="2510"/>
                            </p:stCondLst>
                            <p:childTnLst>
                              <p:par>
                                <p:cTn id="56" presetID="22" presetClass="entr" presetSubtype="1" fill="hold" grpId="0" nodeType="afterEffect">
                                  <p:stCondLst>
                                    <p:cond delay="0"/>
                                  </p:stCondLst>
                                  <p:childTnLst>
                                    <p:set>
                                      <p:cBhvr>
                                        <p:cTn id="57" dur="1" fill="hold">
                                          <p:stCondLst>
                                            <p:cond delay="0"/>
                                          </p:stCondLst>
                                        </p:cTn>
                                        <p:tgtEl>
                                          <p:spTgt spid="92"/>
                                        </p:tgtEl>
                                        <p:attrNameLst>
                                          <p:attrName>style.visibility</p:attrName>
                                        </p:attrNameLst>
                                      </p:cBhvr>
                                      <p:to>
                                        <p:strVal val="visible"/>
                                      </p:to>
                                    </p:set>
                                    <p:animEffect transition="in" filter="wipe(up)">
                                      <p:cBhvr>
                                        <p:cTn id="58" dur="500"/>
                                        <p:tgtEl>
                                          <p:spTgt spid="92"/>
                                        </p:tgtEl>
                                      </p:cBhvr>
                                    </p:animEffect>
                                  </p:childTnLst>
                                </p:cTn>
                              </p:par>
                            </p:childTnLst>
                          </p:cTn>
                        </p:par>
                        <p:par>
                          <p:cTn id="59" fill="hold">
                            <p:stCondLst>
                              <p:cond delay="3010"/>
                            </p:stCondLst>
                            <p:childTnLst>
                              <p:par>
                                <p:cTn id="60" presetID="22" presetClass="entr" presetSubtype="1" fill="hold" grpId="0" nodeType="afterEffect">
                                  <p:stCondLst>
                                    <p:cond delay="0"/>
                                  </p:stCondLst>
                                  <p:childTnLst>
                                    <p:set>
                                      <p:cBhvr>
                                        <p:cTn id="61" dur="1" fill="hold">
                                          <p:stCondLst>
                                            <p:cond delay="0"/>
                                          </p:stCondLst>
                                        </p:cTn>
                                        <p:tgtEl>
                                          <p:spTgt spid="93"/>
                                        </p:tgtEl>
                                        <p:attrNameLst>
                                          <p:attrName>style.visibility</p:attrName>
                                        </p:attrNameLst>
                                      </p:cBhvr>
                                      <p:to>
                                        <p:strVal val="visible"/>
                                      </p:to>
                                    </p:set>
                                    <p:animEffect transition="in" filter="wipe(up)">
                                      <p:cBhvr>
                                        <p:cTn id="62" dur="3000"/>
                                        <p:tgtEl>
                                          <p:spTgt spid="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3" grpId="0" animBg="1"/>
      <p:bldP spid="7" grpId="0" animBg="1"/>
      <p:bldP spid="92" grpId="0" animBg="1"/>
      <p:bldP spid="93" grpId="0" animBg="1"/>
      <p:bldP spid="96" grpId="0" animBg="1"/>
      <p:bldP spid="6" grpId="0" animBg="1"/>
      <p:bldP spid="51"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utnik 1"/>
          <p:cNvSpPr/>
          <p:nvPr/>
        </p:nvSpPr>
        <p:spPr>
          <a:xfrm>
            <a:off x="261257" y="157656"/>
            <a:ext cx="2948157" cy="6495393"/>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66" name="Pravokutnik 65"/>
          <p:cNvSpPr/>
          <p:nvPr/>
        </p:nvSpPr>
        <p:spPr>
          <a:xfrm>
            <a:off x="3163607" y="183927"/>
            <a:ext cx="2858818" cy="6495393"/>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67" name="Pravokutnik 66"/>
          <p:cNvSpPr/>
          <p:nvPr/>
        </p:nvSpPr>
        <p:spPr>
          <a:xfrm>
            <a:off x="6142279" y="194433"/>
            <a:ext cx="2942907" cy="6495393"/>
          </a:xfrm>
          <a:prstGeom prst="rect">
            <a:avLst/>
          </a:prstGeom>
          <a:solidFill>
            <a:srgbClr val="FF99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dirty="0"/>
          </a:p>
        </p:txBody>
      </p:sp>
      <p:sp>
        <p:nvSpPr>
          <p:cNvPr id="68" name="Pravokutnik 67"/>
          <p:cNvSpPr/>
          <p:nvPr/>
        </p:nvSpPr>
        <p:spPr>
          <a:xfrm>
            <a:off x="9101944" y="194433"/>
            <a:ext cx="2942907" cy="6495393"/>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63" name="Elipsa 62"/>
          <p:cNvSpPr/>
          <p:nvPr/>
        </p:nvSpPr>
        <p:spPr>
          <a:xfrm>
            <a:off x="5612135" y="478212"/>
            <a:ext cx="878824" cy="6227379"/>
          </a:xfrm>
          <a:prstGeom prst="ellipse">
            <a:avLst/>
          </a:prstGeom>
          <a:gradFill flip="none" rotWithShape="1">
            <a:gsLst>
              <a:gs pos="23000">
                <a:srgbClr val="FFF200"/>
              </a:gs>
              <a:gs pos="45000">
                <a:srgbClr val="FF7A00"/>
              </a:gs>
              <a:gs pos="70000">
                <a:srgbClr val="FF0300"/>
              </a:gs>
              <a:gs pos="100000">
                <a:srgbClr val="4D0808"/>
              </a:gs>
            </a:gsLst>
            <a:lin ang="0" scaled="1"/>
            <a:tileRect/>
          </a:gradFill>
          <a:ln w="28575">
            <a:noFill/>
          </a:ln>
        </p:spPr>
        <p:style>
          <a:lnRef idx="1">
            <a:schemeClr val="accent1"/>
          </a:lnRef>
          <a:fillRef idx="3">
            <a:schemeClr val="accent1"/>
          </a:fillRef>
          <a:effectRef idx="2">
            <a:schemeClr val="accent1"/>
          </a:effectRef>
          <a:fontRef idx="minor">
            <a:schemeClr val="lt1"/>
          </a:fontRef>
        </p:style>
        <p:txBody>
          <a:bodyPr rtlCol="0" anchor="ctr"/>
          <a:lstStyle/>
          <a:p>
            <a:pPr algn="r"/>
            <a:endParaRPr lang="hr-HR" b="1" dirty="0" smtClean="0">
              <a:solidFill>
                <a:schemeClr val="bg1"/>
              </a:solidFill>
              <a:latin typeface="Arial Black" pitchFamily="34" charset="0"/>
            </a:endParaRPr>
          </a:p>
          <a:p>
            <a:pPr algn="r"/>
            <a:endParaRPr lang="hr-HR" b="1" dirty="0">
              <a:solidFill>
                <a:schemeClr val="bg1"/>
              </a:solidFill>
              <a:latin typeface="Arial Black" pitchFamily="34" charset="0"/>
            </a:endParaRPr>
          </a:p>
          <a:p>
            <a:pPr algn="r"/>
            <a:endParaRPr lang="hr-HR" b="1" dirty="0" smtClean="0">
              <a:solidFill>
                <a:schemeClr val="bg1"/>
              </a:solidFill>
              <a:latin typeface="Arial Black" pitchFamily="34" charset="0"/>
            </a:endParaRPr>
          </a:p>
          <a:p>
            <a:pPr algn="r"/>
            <a:endParaRPr lang="hr-HR" b="1" dirty="0">
              <a:solidFill>
                <a:schemeClr val="bg1"/>
              </a:solidFill>
              <a:latin typeface="Arial Black" pitchFamily="34" charset="0"/>
            </a:endParaRPr>
          </a:p>
          <a:p>
            <a:pPr algn="r"/>
            <a:endParaRPr lang="hr-HR" b="1" dirty="0" smtClean="0">
              <a:solidFill>
                <a:schemeClr val="bg1"/>
              </a:solidFill>
              <a:latin typeface="Arial Black" pitchFamily="34" charset="0"/>
            </a:endParaRPr>
          </a:p>
          <a:p>
            <a:pPr algn="r"/>
            <a:endParaRPr lang="hr-HR" b="1" dirty="0">
              <a:solidFill>
                <a:schemeClr val="bg1"/>
              </a:solidFill>
              <a:latin typeface="Arial Black" pitchFamily="34" charset="0"/>
            </a:endParaRPr>
          </a:p>
          <a:p>
            <a:pPr algn="r"/>
            <a:endParaRPr lang="hr-HR" b="1" dirty="0" smtClean="0">
              <a:solidFill>
                <a:schemeClr val="bg1"/>
              </a:solidFill>
              <a:latin typeface="Arial Black" pitchFamily="34" charset="0"/>
            </a:endParaRPr>
          </a:p>
          <a:p>
            <a:pPr algn="r"/>
            <a:r>
              <a:rPr lang="hr-HR" sz="2000" b="1" dirty="0" smtClean="0">
                <a:solidFill>
                  <a:schemeClr val="bg1"/>
                </a:solidFill>
                <a:latin typeface="Arial Black" pitchFamily="34" charset="0"/>
              </a:rPr>
              <a:t>I</a:t>
            </a:r>
          </a:p>
          <a:p>
            <a:pPr algn="r"/>
            <a:r>
              <a:rPr lang="hr-HR" sz="2000" b="1" dirty="0" smtClean="0">
                <a:solidFill>
                  <a:schemeClr val="bg1"/>
                </a:solidFill>
                <a:latin typeface="Arial Black" pitchFamily="34" charset="0"/>
              </a:rPr>
              <a:t>Z</a:t>
            </a:r>
          </a:p>
          <a:p>
            <a:pPr algn="r"/>
            <a:r>
              <a:rPr lang="hr-HR" sz="2000" b="1" dirty="0" smtClean="0">
                <a:solidFill>
                  <a:schemeClr val="bg1"/>
                </a:solidFill>
                <a:latin typeface="Arial Black" pitchFamily="34" charset="0"/>
              </a:rPr>
              <a:t>B</a:t>
            </a:r>
          </a:p>
          <a:p>
            <a:pPr algn="r"/>
            <a:r>
              <a:rPr lang="hr-HR" sz="2000" b="1" dirty="0" smtClean="0">
                <a:solidFill>
                  <a:schemeClr val="bg1"/>
                </a:solidFill>
                <a:latin typeface="Arial Black" pitchFamily="34" charset="0"/>
              </a:rPr>
              <a:t>J</a:t>
            </a:r>
          </a:p>
          <a:p>
            <a:pPr algn="r"/>
            <a:r>
              <a:rPr lang="hr-HR" sz="2000" b="1" dirty="0" smtClean="0">
                <a:solidFill>
                  <a:schemeClr val="bg1"/>
                </a:solidFill>
                <a:latin typeface="Arial Black" pitchFamily="34" charset="0"/>
              </a:rPr>
              <a:t>E</a:t>
            </a:r>
          </a:p>
          <a:p>
            <a:pPr algn="r"/>
            <a:r>
              <a:rPr lang="hr-HR" sz="2000" b="1" dirty="0" smtClean="0">
                <a:solidFill>
                  <a:schemeClr val="bg1"/>
                </a:solidFill>
                <a:latin typeface="Arial Black" pitchFamily="34" charset="0"/>
              </a:rPr>
              <a:t>G</a:t>
            </a:r>
          </a:p>
          <a:p>
            <a:pPr algn="r"/>
            <a:r>
              <a:rPr lang="hr-HR" sz="2000" b="1" dirty="0" smtClean="0">
                <a:solidFill>
                  <a:schemeClr val="bg1"/>
                </a:solidFill>
                <a:latin typeface="Arial Black" pitchFamily="34" charset="0"/>
              </a:rPr>
              <a:t>L</a:t>
            </a:r>
          </a:p>
          <a:p>
            <a:pPr algn="r"/>
            <a:r>
              <a:rPr lang="hr-HR" sz="2000" b="1" dirty="0" smtClean="0">
                <a:solidFill>
                  <a:schemeClr val="bg1"/>
                </a:solidFill>
                <a:latin typeface="Arial Black" pitchFamily="34" charset="0"/>
              </a:rPr>
              <a:t>I</a:t>
            </a:r>
          </a:p>
          <a:p>
            <a:pPr algn="r"/>
            <a:r>
              <a:rPr lang="hr-HR" sz="2000" b="1" dirty="0" smtClean="0">
                <a:solidFill>
                  <a:schemeClr val="bg1"/>
                </a:solidFill>
                <a:latin typeface="Arial Black" pitchFamily="34" charset="0"/>
              </a:rPr>
              <a:t>Č</a:t>
            </a:r>
          </a:p>
          <a:p>
            <a:pPr algn="r"/>
            <a:r>
              <a:rPr lang="hr-HR" sz="2000" b="1" dirty="0" smtClean="0">
                <a:solidFill>
                  <a:schemeClr val="bg1"/>
                </a:solidFill>
                <a:latin typeface="Arial Black" pitchFamily="34" charset="0"/>
              </a:rPr>
              <a:t>K</a:t>
            </a:r>
          </a:p>
          <a:p>
            <a:pPr algn="r"/>
            <a:r>
              <a:rPr lang="hr-HR" sz="2000" b="1" dirty="0" smtClean="0">
                <a:solidFill>
                  <a:schemeClr val="bg1"/>
                </a:solidFill>
                <a:latin typeface="Arial Black" pitchFamily="34" charset="0"/>
              </a:rPr>
              <a:t>I</a:t>
            </a:r>
          </a:p>
          <a:p>
            <a:pPr algn="r"/>
            <a:endParaRPr lang="hr-HR" sz="2000" b="1" dirty="0">
              <a:solidFill>
                <a:schemeClr val="bg1"/>
              </a:solidFill>
              <a:latin typeface="Arial Black" pitchFamily="34" charset="0"/>
            </a:endParaRPr>
          </a:p>
          <a:p>
            <a:pPr algn="r"/>
            <a:r>
              <a:rPr lang="hr-HR" sz="2000" b="1" dirty="0" smtClean="0">
                <a:solidFill>
                  <a:schemeClr val="bg1"/>
                </a:solidFill>
                <a:latin typeface="Arial Black" pitchFamily="34" charset="0"/>
              </a:rPr>
              <a:t>V</a:t>
            </a:r>
          </a:p>
          <a:p>
            <a:pPr algn="r"/>
            <a:r>
              <a:rPr lang="hr-HR" sz="2000" b="1" dirty="0" smtClean="0">
                <a:solidFill>
                  <a:schemeClr val="bg1"/>
                </a:solidFill>
                <a:latin typeface="Arial Black" pitchFamily="34" charset="0"/>
              </a:rPr>
              <a:t>A</a:t>
            </a:r>
          </a:p>
          <a:p>
            <a:pPr algn="r"/>
            <a:r>
              <a:rPr lang="hr-HR" sz="2000" b="1" dirty="0" smtClean="0">
                <a:solidFill>
                  <a:schemeClr val="bg1"/>
                </a:solidFill>
                <a:latin typeface="Arial Black" pitchFamily="34" charset="0"/>
              </a:rPr>
              <a:t>L</a:t>
            </a:r>
          </a:p>
          <a:p>
            <a:pPr algn="r"/>
            <a:endParaRPr lang="hr-HR" sz="2000" b="1" dirty="0">
              <a:solidFill>
                <a:schemeClr val="bg1"/>
              </a:solidFill>
              <a:latin typeface="Arial Black" pitchFamily="34" charset="0"/>
            </a:endParaRPr>
          </a:p>
          <a:p>
            <a:pPr algn="r"/>
            <a:endParaRPr lang="hr-HR" sz="2000" b="1" dirty="0" smtClean="0">
              <a:solidFill>
                <a:schemeClr val="bg1"/>
              </a:solidFill>
              <a:latin typeface="Arial Black" pitchFamily="34" charset="0"/>
            </a:endParaRPr>
          </a:p>
          <a:p>
            <a:pPr algn="r"/>
            <a:endParaRPr lang="hr-HR" sz="2000" b="1" dirty="0">
              <a:solidFill>
                <a:schemeClr val="bg1"/>
              </a:solidFill>
              <a:latin typeface="Arial Black" pitchFamily="34" charset="0"/>
            </a:endParaRPr>
          </a:p>
          <a:p>
            <a:pPr algn="r"/>
            <a:endParaRPr lang="hr-HR" sz="2000" b="1" dirty="0">
              <a:solidFill>
                <a:schemeClr val="bg1"/>
              </a:solidFill>
              <a:latin typeface="Arial Black" pitchFamily="34" charset="0"/>
            </a:endParaRPr>
          </a:p>
        </p:txBody>
      </p:sp>
      <p:grpSp>
        <p:nvGrpSpPr>
          <p:cNvPr id="24" name="Grupa 23"/>
          <p:cNvGrpSpPr/>
          <p:nvPr/>
        </p:nvGrpSpPr>
        <p:grpSpPr>
          <a:xfrm>
            <a:off x="186032" y="180826"/>
            <a:ext cx="11905952" cy="1048349"/>
            <a:chOff x="186032" y="736262"/>
            <a:chExt cx="11905952" cy="1048349"/>
          </a:xfrm>
        </p:grpSpPr>
        <p:sp>
          <p:nvSpPr>
            <p:cNvPr id="39" name="Pravokutnik 38"/>
            <p:cNvSpPr/>
            <p:nvPr/>
          </p:nvSpPr>
          <p:spPr>
            <a:xfrm>
              <a:off x="186032" y="736262"/>
              <a:ext cx="11905952" cy="1048349"/>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dirty="0"/>
            </a:p>
          </p:txBody>
        </p:sp>
        <p:sp>
          <p:nvSpPr>
            <p:cNvPr id="40" name="TekstniOkvir 39"/>
            <p:cNvSpPr txBox="1"/>
            <p:nvPr/>
          </p:nvSpPr>
          <p:spPr>
            <a:xfrm>
              <a:off x="276525" y="931897"/>
              <a:ext cx="1728122" cy="646331"/>
            </a:xfrm>
            <a:prstGeom prst="rect">
              <a:avLst/>
            </a:prstGeom>
            <a:solidFill>
              <a:schemeClr val="bg1"/>
            </a:solidFill>
            <a:ln w="28575">
              <a:solidFill>
                <a:schemeClr val="bg1"/>
              </a:solidFill>
            </a:ln>
          </p:spPr>
          <p:txBody>
            <a:bodyPr wrap="square" rtlCol="0">
              <a:spAutoFit/>
            </a:bodyPr>
            <a:lstStyle/>
            <a:p>
              <a:pPr algn="ctr"/>
              <a:r>
                <a:rPr lang="hr-HR" b="1" dirty="0" smtClean="0">
                  <a:solidFill>
                    <a:sysClr val="windowText" lastClr="000000"/>
                  </a:solidFill>
                </a:rPr>
                <a:t>KOORDINACIJA ZA SUDOS</a:t>
              </a:r>
            </a:p>
          </p:txBody>
        </p:sp>
        <p:sp>
          <p:nvSpPr>
            <p:cNvPr id="44" name="TekstniOkvir 43"/>
            <p:cNvSpPr txBox="1"/>
            <p:nvPr/>
          </p:nvSpPr>
          <p:spPr>
            <a:xfrm>
              <a:off x="2131625" y="848046"/>
              <a:ext cx="977082" cy="367756"/>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err="1" smtClean="0">
                  <a:solidFill>
                    <a:sysClr val="windowText" lastClr="000000"/>
                  </a:solidFill>
                </a:rPr>
                <a:t>ppVRH</a:t>
              </a:r>
              <a:endParaRPr lang="hr-HR" dirty="0" smtClean="0">
                <a:solidFill>
                  <a:sysClr val="windowText" lastClr="000000"/>
                </a:solidFill>
              </a:endParaRPr>
            </a:p>
          </p:txBody>
        </p:sp>
      </p:grpSp>
      <p:grpSp>
        <p:nvGrpSpPr>
          <p:cNvPr id="8" name="Grupa 7"/>
          <p:cNvGrpSpPr/>
          <p:nvPr/>
        </p:nvGrpSpPr>
        <p:grpSpPr>
          <a:xfrm>
            <a:off x="2131621" y="284900"/>
            <a:ext cx="9914557" cy="828628"/>
            <a:chOff x="2131621" y="284900"/>
            <a:chExt cx="9914557" cy="828628"/>
          </a:xfrm>
          <a:solidFill>
            <a:schemeClr val="accent1">
              <a:lumMod val="40000"/>
              <a:lumOff val="60000"/>
            </a:schemeClr>
          </a:solidFill>
        </p:grpSpPr>
        <p:sp>
          <p:nvSpPr>
            <p:cNvPr id="73" name="TekstniOkvir 72"/>
            <p:cNvSpPr txBox="1"/>
            <p:nvPr/>
          </p:nvSpPr>
          <p:spPr>
            <a:xfrm>
              <a:off x="3167286" y="298855"/>
              <a:ext cx="993793" cy="377276"/>
            </a:xfrm>
            <a:prstGeom prst="rect">
              <a:avLst/>
            </a:prstGeom>
            <a:grpFill/>
            <a:ln w="28575">
              <a:solidFill>
                <a:schemeClr val="accent1">
                  <a:lumMod val="75000"/>
                </a:schemeClr>
              </a:solidFill>
            </a:ln>
          </p:spPr>
          <p:txBody>
            <a:bodyPr wrap="square" rtlCol="0">
              <a:spAutoFit/>
            </a:bodyPr>
            <a:lstStyle/>
            <a:p>
              <a:pPr algn="ctr"/>
              <a:r>
                <a:rPr lang="hr-HR" dirty="0" smtClean="0">
                  <a:solidFill>
                    <a:sysClr val="windowText" lastClr="000000"/>
                  </a:solidFill>
                </a:rPr>
                <a:t>MO</a:t>
              </a:r>
            </a:p>
          </p:txBody>
        </p:sp>
        <p:sp>
          <p:nvSpPr>
            <p:cNvPr id="74" name="TekstniOkvir 73"/>
            <p:cNvSpPr txBox="1"/>
            <p:nvPr/>
          </p:nvSpPr>
          <p:spPr>
            <a:xfrm>
              <a:off x="3180100" y="719766"/>
              <a:ext cx="963246" cy="376608"/>
            </a:xfrm>
            <a:prstGeom prst="rect">
              <a:avLst/>
            </a:prstGeom>
            <a:solidFill>
              <a:srgbClr val="FFFF00"/>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MUP</a:t>
              </a:r>
            </a:p>
          </p:txBody>
        </p:sp>
        <p:sp>
          <p:nvSpPr>
            <p:cNvPr id="75" name="TekstniOkvir 74"/>
            <p:cNvSpPr txBox="1"/>
            <p:nvPr/>
          </p:nvSpPr>
          <p:spPr>
            <a:xfrm>
              <a:off x="2131621" y="719767"/>
              <a:ext cx="977069" cy="369332"/>
            </a:xfrm>
            <a:prstGeom prst="rect">
              <a:avLst/>
            </a:prstGeom>
            <a:grpFill/>
            <a:ln w="28575">
              <a:solidFill>
                <a:schemeClr val="accent1">
                  <a:lumMod val="75000"/>
                </a:schemeClr>
              </a:solidFill>
            </a:ln>
          </p:spPr>
          <p:txBody>
            <a:bodyPr wrap="square" rtlCol="0">
              <a:spAutoFit/>
            </a:bodyPr>
            <a:lstStyle/>
            <a:p>
              <a:pPr algn="ctr"/>
              <a:r>
                <a:rPr lang="hr-HR" dirty="0" err="1" smtClean="0">
                  <a:solidFill>
                    <a:sysClr val="windowText" lastClr="000000"/>
                  </a:solidFill>
                </a:rPr>
                <a:t>sPRHns</a:t>
              </a:r>
              <a:endParaRPr lang="hr-HR" dirty="0" smtClean="0">
                <a:solidFill>
                  <a:sysClr val="windowText" lastClr="000000"/>
                </a:solidFill>
              </a:endParaRPr>
            </a:p>
          </p:txBody>
        </p:sp>
        <p:sp>
          <p:nvSpPr>
            <p:cNvPr id="76" name="TekstniOkvir 75"/>
            <p:cNvSpPr txBox="1"/>
            <p:nvPr/>
          </p:nvSpPr>
          <p:spPr>
            <a:xfrm>
              <a:off x="4163752" y="296628"/>
              <a:ext cx="993793" cy="377276"/>
            </a:xfrm>
            <a:prstGeom prst="rect">
              <a:avLst/>
            </a:prstGeom>
            <a:solidFill>
              <a:srgbClr val="FFFF00"/>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MVEP</a:t>
              </a:r>
            </a:p>
          </p:txBody>
        </p:sp>
        <p:sp>
          <p:nvSpPr>
            <p:cNvPr id="77" name="TekstniOkvir 76"/>
            <p:cNvSpPr txBox="1"/>
            <p:nvPr/>
          </p:nvSpPr>
          <p:spPr>
            <a:xfrm>
              <a:off x="4146167" y="736247"/>
              <a:ext cx="993793" cy="377276"/>
            </a:xfrm>
            <a:prstGeom prst="rect">
              <a:avLst/>
            </a:prstGeom>
            <a:grpFill/>
            <a:ln w="28575">
              <a:solidFill>
                <a:schemeClr val="accent1">
                  <a:lumMod val="75000"/>
                </a:schemeClr>
              </a:solidFill>
            </a:ln>
          </p:spPr>
          <p:txBody>
            <a:bodyPr wrap="square" rtlCol="0">
              <a:spAutoFit/>
            </a:bodyPr>
            <a:lstStyle/>
            <a:p>
              <a:pPr algn="ctr"/>
              <a:r>
                <a:rPr lang="hr-HR" dirty="0" smtClean="0">
                  <a:solidFill>
                    <a:sysClr val="windowText" lastClr="000000"/>
                  </a:solidFill>
                </a:rPr>
                <a:t>MFIN</a:t>
              </a:r>
            </a:p>
          </p:txBody>
        </p:sp>
        <p:sp>
          <p:nvSpPr>
            <p:cNvPr id="78" name="TekstniOkvir 77"/>
            <p:cNvSpPr txBox="1"/>
            <p:nvPr/>
          </p:nvSpPr>
          <p:spPr>
            <a:xfrm>
              <a:off x="5148486" y="296628"/>
              <a:ext cx="993793" cy="377276"/>
            </a:xfrm>
            <a:prstGeom prst="rect">
              <a:avLst/>
            </a:prstGeom>
            <a:grpFill/>
            <a:ln w="28575">
              <a:solidFill>
                <a:schemeClr val="accent1">
                  <a:lumMod val="75000"/>
                </a:schemeClr>
              </a:solidFill>
            </a:ln>
          </p:spPr>
          <p:txBody>
            <a:bodyPr wrap="square" rtlCol="0">
              <a:spAutoFit/>
            </a:bodyPr>
            <a:lstStyle/>
            <a:p>
              <a:pPr algn="ctr"/>
              <a:r>
                <a:rPr lang="hr-HR" dirty="0" smtClean="0">
                  <a:solidFill>
                    <a:sysClr val="windowText" lastClr="000000"/>
                  </a:solidFill>
                </a:rPr>
                <a:t>MPRH</a:t>
              </a:r>
            </a:p>
          </p:txBody>
        </p:sp>
        <p:sp>
          <p:nvSpPr>
            <p:cNvPr id="79" name="TekstniOkvir 78"/>
            <p:cNvSpPr txBox="1"/>
            <p:nvPr/>
          </p:nvSpPr>
          <p:spPr>
            <a:xfrm>
              <a:off x="5130899" y="736252"/>
              <a:ext cx="993793" cy="377276"/>
            </a:xfrm>
            <a:prstGeom prst="rect">
              <a:avLst/>
            </a:prstGeom>
            <a:grpFill/>
            <a:ln w="28575">
              <a:solidFill>
                <a:schemeClr val="accent1">
                  <a:lumMod val="75000"/>
                </a:schemeClr>
              </a:solidFill>
            </a:ln>
          </p:spPr>
          <p:txBody>
            <a:bodyPr wrap="square" rtlCol="0">
              <a:spAutoFit/>
            </a:bodyPr>
            <a:lstStyle/>
            <a:p>
              <a:pPr algn="ctr"/>
              <a:r>
                <a:rPr lang="hr-HR" dirty="0" smtClean="0">
                  <a:solidFill>
                    <a:sysClr val="windowText" lastClr="000000"/>
                  </a:solidFill>
                </a:rPr>
                <a:t>MHBR</a:t>
              </a:r>
            </a:p>
          </p:txBody>
        </p:sp>
        <p:sp>
          <p:nvSpPr>
            <p:cNvPr id="80" name="TekstniOkvir 79"/>
            <p:cNvSpPr txBox="1"/>
            <p:nvPr/>
          </p:nvSpPr>
          <p:spPr>
            <a:xfrm>
              <a:off x="6133234" y="296628"/>
              <a:ext cx="993793" cy="377276"/>
            </a:xfrm>
            <a:prstGeom prst="rect">
              <a:avLst/>
            </a:prstGeom>
            <a:solidFill>
              <a:srgbClr val="FFFF00"/>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MMPI</a:t>
              </a:r>
            </a:p>
          </p:txBody>
        </p:sp>
        <p:sp>
          <p:nvSpPr>
            <p:cNvPr id="81" name="TekstniOkvir 80"/>
            <p:cNvSpPr txBox="1"/>
            <p:nvPr/>
          </p:nvSpPr>
          <p:spPr>
            <a:xfrm>
              <a:off x="6115634" y="736250"/>
              <a:ext cx="993793" cy="377276"/>
            </a:xfrm>
            <a:prstGeom prst="rect">
              <a:avLst/>
            </a:prstGeom>
            <a:grpFill/>
            <a:ln w="28575">
              <a:solidFill>
                <a:schemeClr val="accent1">
                  <a:lumMod val="75000"/>
                </a:schemeClr>
              </a:solidFill>
            </a:ln>
          </p:spPr>
          <p:txBody>
            <a:bodyPr wrap="square" rtlCol="0">
              <a:spAutoFit/>
            </a:bodyPr>
            <a:lstStyle/>
            <a:p>
              <a:pPr algn="ctr"/>
              <a:r>
                <a:rPr lang="hr-HR" dirty="0" smtClean="0">
                  <a:solidFill>
                    <a:sysClr val="windowText" lastClr="000000"/>
                  </a:solidFill>
                </a:rPr>
                <a:t>MZOE</a:t>
              </a:r>
            </a:p>
          </p:txBody>
        </p:sp>
        <p:sp>
          <p:nvSpPr>
            <p:cNvPr id="82" name="TekstniOkvir 81"/>
            <p:cNvSpPr txBox="1"/>
            <p:nvPr/>
          </p:nvSpPr>
          <p:spPr>
            <a:xfrm>
              <a:off x="7171382" y="296630"/>
              <a:ext cx="993793" cy="377276"/>
            </a:xfrm>
            <a:prstGeom prst="rect">
              <a:avLst/>
            </a:prstGeom>
            <a:solidFill>
              <a:srgbClr val="FFFF00"/>
            </a:solidFill>
            <a:ln w="28575">
              <a:solidFill>
                <a:schemeClr val="accent1">
                  <a:lumMod val="75000"/>
                </a:schemeClr>
              </a:solidFill>
            </a:ln>
          </p:spPr>
          <p:txBody>
            <a:bodyPr wrap="square" rtlCol="0">
              <a:spAutoFit/>
            </a:bodyPr>
            <a:lstStyle/>
            <a:p>
              <a:pPr algn="ctr"/>
              <a:r>
                <a:rPr lang="hr-HR" dirty="0" smtClean="0"/>
                <a:t>MGOP</a:t>
              </a:r>
            </a:p>
          </p:txBody>
        </p:sp>
        <p:sp>
          <p:nvSpPr>
            <p:cNvPr id="83" name="TekstniOkvir 82"/>
            <p:cNvSpPr txBox="1"/>
            <p:nvPr/>
          </p:nvSpPr>
          <p:spPr>
            <a:xfrm>
              <a:off x="7100382" y="736250"/>
              <a:ext cx="993793" cy="377276"/>
            </a:xfrm>
            <a:prstGeom prst="rect">
              <a:avLst/>
            </a:prstGeom>
            <a:solidFill>
              <a:schemeClr val="accent1">
                <a:lumMod val="60000"/>
                <a:lumOff val="4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MZDR</a:t>
              </a:r>
            </a:p>
          </p:txBody>
        </p:sp>
        <p:sp>
          <p:nvSpPr>
            <p:cNvPr id="84" name="TekstniOkvir 83"/>
            <p:cNvSpPr txBox="1"/>
            <p:nvPr/>
          </p:nvSpPr>
          <p:spPr>
            <a:xfrm>
              <a:off x="8202352" y="704832"/>
              <a:ext cx="993793" cy="377276"/>
            </a:xfrm>
            <a:prstGeom prst="rect">
              <a:avLst/>
            </a:prstGeom>
            <a:solidFill>
              <a:srgbClr val="FFFF00"/>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NGSOS</a:t>
              </a:r>
            </a:p>
          </p:txBody>
        </p:sp>
        <p:sp>
          <p:nvSpPr>
            <p:cNvPr id="85" name="TekstniOkvir 84"/>
            <p:cNvSpPr txBox="1"/>
            <p:nvPr/>
          </p:nvSpPr>
          <p:spPr>
            <a:xfrm>
              <a:off x="9203349" y="712803"/>
              <a:ext cx="993793" cy="377276"/>
            </a:xfrm>
            <a:prstGeom prst="rect">
              <a:avLst/>
            </a:prstGeom>
            <a:solidFill>
              <a:srgbClr val="FFFF00"/>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GRPOL</a:t>
              </a:r>
            </a:p>
          </p:txBody>
        </p:sp>
        <p:sp>
          <p:nvSpPr>
            <p:cNvPr id="86" name="TekstniOkvir 85"/>
            <p:cNvSpPr txBox="1"/>
            <p:nvPr/>
          </p:nvSpPr>
          <p:spPr>
            <a:xfrm>
              <a:off x="10188417" y="712803"/>
              <a:ext cx="993793" cy="377276"/>
            </a:xfrm>
            <a:prstGeom prst="rect">
              <a:avLst/>
            </a:prstGeom>
            <a:grpFill/>
            <a:ln w="28575">
              <a:solidFill>
                <a:schemeClr val="accent1">
                  <a:lumMod val="75000"/>
                </a:schemeClr>
              </a:solidFill>
            </a:ln>
          </p:spPr>
          <p:txBody>
            <a:bodyPr wrap="square" rtlCol="0">
              <a:spAutoFit/>
            </a:bodyPr>
            <a:lstStyle/>
            <a:p>
              <a:pPr algn="ctr"/>
              <a:r>
                <a:rPr lang="hr-HR" dirty="0" smtClean="0">
                  <a:solidFill>
                    <a:sysClr val="windowText" lastClr="000000"/>
                  </a:solidFill>
                </a:rPr>
                <a:t>VSOA</a:t>
              </a:r>
            </a:p>
          </p:txBody>
        </p:sp>
        <p:sp>
          <p:nvSpPr>
            <p:cNvPr id="87" name="TekstniOkvir 86"/>
            <p:cNvSpPr txBox="1"/>
            <p:nvPr/>
          </p:nvSpPr>
          <p:spPr>
            <a:xfrm>
              <a:off x="9198809" y="284900"/>
              <a:ext cx="993793" cy="377276"/>
            </a:xfrm>
            <a:prstGeom prst="rect">
              <a:avLst/>
            </a:prstGeom>
            <a:solidFill>
              <a:srgbClr val="FFFF00"/>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SOA</a:t>
              </a:r>
            </a:p>
          </p:txBody>
        </p:sp>
        <p:sp>
          <p:nvSpPr>
            <p:cNvPr id="88" name="TekstniOkvir 87"/>
            <p:cNvSpPr txBox="1"/>
            <p:nvPr/>
          </p:nvSpPr>
          <p:spPr>
            <a:xfrm>
              <a:off x="11052385" y="290767"/>
              <a:ext cx="993793" cy="377276"/>
            </a:xfrm>
            <a:prstGeom prst="rect">
              <a:avLst/>
            </a:prstGeom>
            <a:grpFill/>
            <a:ln w="28575">
              <a:solidFill>
                <a:schemeClr val="accent1">
                  <a:lumMod val="75000"/>
                </a:schemeClr>
              </a:solidFill>
            </a:ln>
          </p:spPr>
          <p:txBody>
            <a:bodyPr wrap="square" rtlCol="0">
              <a:spAutoFit/>
            </a:bodyPr>
            <a:lstStyle/>
            <a:p>
              <a:pPr algn="ctr"/>
              <a:r>
                <a:rPr lang="hr-HR" dirty="0" smtClean="0">
                  <a:solidFill>
                    <a:sysClr val="windowText" lastClr="000000"/>
                  </a:solidFill>
                </a:rPr>
                <a:t>RZSIS</a:t>
              </a:r>
            </a:p>
          </p:txBody>
        </p:sp>
      </p:grpSp>
      <p:sp>
        <p:nvSpPr>
          <p:cNvPr id="94" name="TekstniOkvir 93"/>
          <p:cNvSpPr txBox="1"/>
          <p:nvPr/>
        </p:nvSpPr>
        <p:spPr>
          <a:xfrm>
            <a:off x="4593016" y="5297266"/>
            <a:ext cx="67632" cy="307777"/>
          </a:xfrm>
          <a:prstGeom prst="rect">
            <a:avLst/>
          </a:prstGeom>
          <a:noFill/>
        </p:spPr>
        <p:txBody>
          <a:bodyPr wrap="square" rtlCol="0">
            <a:spAutoFit/>
          </a:bodyPr>
          <a:lstStyle/>
          <a:p>
            <a:endParaRPr lang="hr-HR" sz="1400" dirty="0"/>
          </a:p>
        </p:txBody>
      </p:sp>
      <p:sp>
        <p:nvSpPr>
          <p:cNvPr id="47" name="Peterokut 46"/>
          <p:cNvSpPr/>
          <p:nvPr/>
        </p:nvSpPr>
        <p:spPr>
          <a:xfrm>
            <a:off x="3230572" y="5102263"/>
            <a:ext cx="4694512" cy="1328604"/>
          </a:xfrm>
          <a:prstGeom prst="homePlate">
            <a:avLst/>
          </a:prstGeom>
          <a:gradFill flip="none" rotWithShape="1">
            <a:gsLst>
              <a:gs pos="99000">
                <a:srgbClr val="FF99FF"/>
              </a:gs>
              <a:gs pos="2000">
                <a:srgbClr val="92D050">
                  <a:shade val="67500"/>
                  <a:satMod val="115000"/>
                </a:srgbClr>
              </a:gs>
              <a:gs pos="100000">
                <a:srgbClr val="92D050">
                  <a:shade val="100000"/>
                  <a:satMod val="115000"/>
                </a:srgb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2200" b="1" dirty="0" smtClean="0">
                <a:solidFill>
                  <a:schemeClr val="tx1"/>
                </a:solidFill>
              </a:rPr>
              <a:t>PLANIRANJE I PRIPREMA ODGOVORA</a:t>
            </a:r>
            <a:endParaRPr lang="hr-HR" sz="2200" b="1" dirty="0">
              <a:solidFill>
                <a:schemeClr val="tx1"/>
              </a:solidFill>
            </a:endParaRPr>
          </a:p>
          <a:p>
            <a:pPr algn="ctr"/>
            <a:r>
              <a:rPr lang="hr-HR" sz="2200" b="1" dirty="0" smtClean="0">
                <a:solidFill>
                  <a:schemeClr val="tx1"/>
                </a:solidFill>
              </a:rPr>
              <a:t>PODUZIMANJE MJERA</a:t>
            </a:r>
          </a:p>
        </p:txBody>
      </p:sp>
      <p:sp>
        <p:nvSpPr>
          <p:cNvPr id="3" name="Pravokutnik 2"/>
          <p:cNvSpPr/>
          <p:nvPr/>
        </p:nvSpPr>
        <p:spPr>
          <a:xfrm>
            <a:off x="5743989" y="1235631"/>
            <a:ext cx="6125958" cy="5237623"/>
          </a:xfrm>
          <a:prstGeom prst="rect">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28625" lvl="2" indent="-342900">
              <a:lnSpc>
                <a:spcPct val="110000"/>
              </a:lnSpc>
              <a:buFont typeface="Arial" panose="020B0604020202020204" pitchFamily="34" charset="0"/>
              <a:buChar char="•"/>
            </a:pPr>
            <a:r>
              <a:rPr lang="hr-HR" sz="2800" b="1" dirty="0">
                <a:solidFill>
                  <a:schemeClr val="tx1"/>
                </a:solidFill>
              </a:rPr>
              <a:t>Koordinacija predlaže </a:t>
            </a:r>
            <a:r>
              <a:rPr lang="hr-HR" sz="2800" b="1" dirty="0" err="1">
                <a:solidFill>
                  <a:schemeClr val="tx1"/>
                </a:solidFill>
              </a:rPr>
              <a:t>pVRH</a:t>
            </a:r>
            <a:r>
              <a:rPr lang="hr-HR" sz="2800" b="1" dirty="0">
                <a:solidFill>
                  <a:schemeClr val="tx1"/>
                </a:solidFill>
              </a:rPr>
              <a:t>: </a:t>
            </a:r>
          </a:p>
          <a:p>
            <a:pPr marL="428625" lvl="2" indent="-342900">
              <a:lnSpc>
                <a:spcPct val="110000"/>
              </a:lnSpc>
              <a:spcBef>
                <a:spcPts val="0"/>
              </a:spcBef>
              <a:buFont typeface="Arial" panose="020B0604020202020204" pitchFamily="34" charset="0"/>
              <a:buChar char="•"/>
            </a:pPr>
            <a:r>
              <a:rPr lang="hr-HR" sz="2800" dirty="0" smtClean="0">
                <a:solidFill>
                  <a:schemeClr val="tx1"/>
                </a:solidFill>
              </a:rPr>
              <a:t>prihvaćanje </a:t>
            </a:r>
            <a:r>
              <a:rPr lang="hr-HR" sz="2800" dirty="0">
                <a:solidFill>
                  <a:schemeClr val="tx1"/>
                </a:solidFill>
              </a:rPr>
              <a:t>odgovarajuće opcije prihvata i tranzita izbjeglica</a:t>
            </a:r>
          </a:p>
          <a:p>
            <a:pPr marL="428625" lvl="2" indent="-342900">
              <a:lnSpc>
                <a:spcPct val="110000"/>
              </a:lnSpc>
              <a:spcBef>
                <a:spcPts val="0"/>
              </a:spcBef>
              <a:buFont typeface="Arial" panose="020B0604020202020204" pitchFamily="34" charset="0"/>
              <a:buChar char="•"/>
            </a:pPr>
            <a:r>
              <a:rPr lang="hr-HR" sz="2800" dirty="0">
                <a:solidFill>
                  <a:schemeClr val="tx1"/>
                </a:solidFill>
              </a:rPr>
              <a:t>formiranje kriznog stožera MUP-a koji će upravljati krizom</a:t>
            </a:r>
          </a:p>
          <a:p>
            <a:pPr marL="428625" lvl="2" indent="-342900">
              <a:lnSpc>
                <a:spcPct val="110000"/>
              </a:lnSpc>
              <a:spcBef>
                <a:spcPts val="0"/>
              </a:spcBef>
              <a:buFont typeface="Arial" panose="020B0604020202020204" pitchFamily="34" charset="0"/>
              <a:buChar char="•"/>
            </a:pPr>
            <a:r>
              <a:rPr lang="hr-HR" sz="2800" dirty="0">
                <a:solidFill>
                  <a:schemeClr val="tx1"/>
                </a:solidFill>
              </a:rPr>
              <a:t>aktiviranje Stožera </a:t>
            </a:r>
            <a:r>
              <a:rPr lang="hr-HR" sz="2800" dirty="0" smtClean="0">
                <a:solidFill>
                  <a:schemeClr val="tx1"/>
                </a:solidFill>
              </a:rPr>
              <a:t>CZ </a:t>
            </a:r>
            <a:r>
              <a:rPr lang="hr-HR" sz="2800" dirty="0">
                <a:solidFill>
                  <a:schemeClr val="tx1"/>
                </a:solidFill>
              </a:rPr>
              <a:t>VSŽ i </a:t>
            </a:r>
            <a:endParaRPr lang="hr-HR" sz="2800" dirty="0" smtClean="0">
              <a:solidFill>
                <a:schemeClr val="tx1"/>
              </a:solidFill>
            </a:endParaRPr>
          </a:p>
          <a:p>
            <a:pPr marL="428625" lvl="2" indent="-342900">
              <a:lnSpc>
                <a:spcPct val="110000"/>
              </a:lnSpc>
              <a:spcBef>
                <a:spcPts val="0"/>
              </a:spcBef>
              <a:buFont typeface="Arial" panose="020B0604020202020204" pitchFamily="34" charset="0"/>
              <a:buChar char="•"/>
            </a:pPr>
            <a:r>
              <a:rPr lang="hr-HR" sz="2800" dirty="0" smtClean="0">
                <a:solidFill>
                  <a:schemeClr val="tx1"/>
                </a:solidFill>
              </a:rPr>
              <a:t>da se od </a:t>
            </a:r>
            <a:r>
              <a:rPr lang="hr-HR" sz="2800" dirty="0">
                <a:solidFill>
                  <a:schemeClr val="tx1"/>
                </a:solidFill>
              </a:rPr>
              <a:t>PRH traži suglasnost za logističku potporu </a:t>
            </a:r>
            <a:r>
              <a:rPr lang="hr-HR" sz="2800" dirty="0" smtClean="0">
                <a:solidFill>
                  <a:schemeClr val="tx1"/>
                </a:solidFill>
              </a:rPr>
              <a:t>OSRH i pomoć u osiguranju granice</a:t>
            </a:r>
            <a:endParaRPr lang="hr-HR" sz="2800" dirty="0">
              <a:solidFill>
                <a:schemeClr val="tx1"/>
              </a:solidFill>
            </a:endParaRPr>
          </a:p>
        </p:txBody>
      </p:sp>
      <p:grpSp>
        <p:nvGrpSpPr>
          <p:cNvPr id="10" name="Grupa 9"/>
          <p:cNvGrpSpPr/>
          <p:nvPr/>
        </p:nvGrpSpPr>
        <p:grpSpPr>
          <a:xfrm>
            <a:off x="1807106" y="1511576"/>
            <a:ext cx="2522565" cy="815882"/>
            <a:chOff x="1807106" y="1511576"/>
            <a:chExt cx="2522565" cy="815882"/>
          </a:xfrm>
        </p:grpSpPr>
        <p:sp>
          <p:nvSpPr>
            <p:cNvPr id="54" name="TekstniOkvir 53"/>
            <p:cNvSpPr txBox="1"/>
            <p:nvPr/>
          </p:nvSpPr>
          <p:spPr>
            <a:xfrm>
              <a:off x="1807106" y="1511576"/>
              <a:ext cx="1039609" cy="430887"/>
            </a:xfrm>
            <a:prstGeom prst="rect">
              <a:avLst/>
            </a:prstGeom>
            <a:solidFill>
              <a:srgbClr val="FFFF00"/>
            </a:solidFill>
            <a:ln w="28575">
              <a:solidFill>
                <a:srgbClr val="0059A9"/>
              </a:solidFill>
            </a:ln>
          </p:spPr>
          <p:txBody>
            <a:bodyPr wrap="square" rtlCol="0">
              <a:spAutoFit/>
            </a:bodyPr>
            <a:lstStyle/>
            <a:p>
              <a:pPr algn="ctr"/>
              <a:r>
                <a:rPr lang="hr-HR" sz="2200" dirty="0" smtClean="0"/>
                <a:t>SCZ RH</a:t>
              </a:r>
            </a:p>
          </p:txBody>
        </p:sp>
        <p:sp>
          <p:nvSpPr>
            <p:cNvPr id="45" name="TekstniOkvir 44"/>
            <p:cNvSpPr txBox="1"/>
            <p:nvPr/>
          </p:nvSpPr>
          <p:spPr>
            <a:xfrm>
              <a:off x="3236210" y="1525952"/>
              <a:ext cx="1039609" cy="400110"/>
            </a:xfrm>
            <a:prstGeom prst="rect">
              <a:avLst/>
            </a:prstGeom>
            <a:solidFill>
              <a:srgbClr val="FF0000"/>
            </a:solidFill>
            <a:ln w="28575">
              <a:solidFill>
                <a:srgbClr val="0059A9"/>
              </a:solidFill>
            </a:ln>
          </p:spPr>
          <p:txBody>
            <a:bodyPr wrap="square" rtlCol="0">
              <a:spAutoFit/>
            </a:bodyPr>
            <a:lstStyle/>
            <a:p>
              <a:pPr algn="ctr"/>
              <a:r>
                <a:rPr lang="hr-HR" sz="2000" b="1" dirty="0" smtClean="0"/>
                <a:t>SCZ VSŽ</a:t>
              </a:r>
            </a:p>
          </p:txBody>
        </p:sp>
        <p:sp>
          <p:nvSpPr>
            <p:cNvPr id="46" name="TekstniOkvir 45"/>
            <p:cNvSpPr txBox="1"/>
            <p:nvPr/>
          </p:nvSpPr>
          <p:spPr>
            <a:xfrm>
              <a:off x="3250586" y="1988904"/>
              <a:ext cx="1079085" cy="338554"/>
            </a:xfrm>
            <a:prstGeom prst="rect">
              <a:avLst/>
            </a:prstGeom>
            <a:solidFill>
              <a:srgbClr val="FFFF00"/>
            </a:solidFill>
            <a:ln w="28575">
              <a:solidFill>
                <a:srgbClr val="0059A9"/>
              </a:solidFill>
            </a:ln>
          </p:spPr>
          <p:txBody>
            <a:bodyPr wrap="square" rtlCol="0">
              <a:spAutoFit/>
            </a:bodyPr>
            <a:lstStyle/>
            <a:p>
              <a:pPr algn="ctr"/>
              <a:r>
                <a:rPr lang="hr-HR" sz="1600" b="1" dirty="0" smtClean="0"/>
                <a:t>DIP CZ OS</a:t>
              </a:r>
            </a:p>
          </p:txBody>
        </p:sp>
      </p:grpSp>
      <p:sp>
        <p:nvSpPr>
          <p:cNvPr id="58" name="TekstniOkvir 57"/>
          <p:cNvSpPr txBox="1"/>
          <p:nvPr/>
        </p:nvSpPr>
        <p:spPr>
          <a:xfrm>
            <a:off x="8186422" y="293754"/>
            <a:ext cx="993793" cy="377276"/>
          </a:xfrm>
          <a:prstGeom prst="rect">
            <a:avLst/>
          </a:prstGeom>
          <a:solidFill>
            <a:srgbClr val="FFFF00"/>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RDUZS</a:t>
            </a:r>
          </a:p>
        </p:txBody>
      </p:sp>
      <p:grpSp>
        <p:nvGrpSpPr>
          <p:cNvPr id="5" name="Grupa 4"/>
          <p:cNvGrpSpPr/>
          <p:nvPr/>
        </p:nvGrpSpPr>
        <p:grpSpPr>
          <a:xfrm>
            <a:off x="3177226" y="733373"/>
            <a:ext cx="4983084" cy="377276"/>
            <a:chOff x="3177226" y="733373"/>
            <a:chExt cx="4983084" cy="377276"/>
          </a:xfrm>
        </p:grpSpPr>
        <p:sp>
          <p:nvSpPr>
            <p:cNvPr id="61" name="TekstniOkvir 60"/>
            <p:cNvSpPr txBox="1"/>
            <p:nvPr/>
          </p:nvSpPr>
          <p:spPr>
            <a:xfrm>
              <a:off x="7166517" y="733373"/>
              <a:ext cx="993793" cy="377276"/>
            </a:xfrm>
            <a:prstGeom prst="rect">
              <a:avLst/>
            </a:prstGeom>
            <a:solidFill>
              <a:srgbClr val="FFFF00"/>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MZDR</a:t>
              </a:r>
            </a:p>
          </p:txBody>
        </p:sp>
        <p:sp>
          <p:nvSpPr>
            <p:cNvPr id="62" name="TekstniOkvir 61"/>
            <p:cNvSpPr txBox="1"/>
            <p:nvPr/>
          </p:nvSpPr>
          <p:spPr>
            <a:xfrm>
              <a:off x="3177226" y="734142"/>
              <a:ext cx="963246" cy="369332"/>
            </a:xfrm>
            <a:prstGeom prst="rect">
              <a:avLst/>
            </a:prstGeom>
            <a:solidFill>
              <a:srgbClr val="FF0000"/>
            </a:solidFill>
            <a:ln w="28575">
              <a:solidFill>
                <a:srgbClr val="FF0000"/>
              </a:solidFill>
            </a:ln>
          </p:spPr>
          <p:txBody>
            <a:bodyPr wrap="square" rtlCol="0">
              <a:spAutoFit/>
            </a:bodyPr>
            <a:lstStyle/>
            <a:p>
              <a:pPr algn="ctr"/>
              <a:r>
                <a:rPr lang="hr-HR" b="1" dirty="0" smtClean="0">
                  <a:solidFill>
                    <a:schemeClr val="bg1"/>
                  </a:solidFill>
                </a:rPr>
                <a:t>MUP</a:t>
              </a:r>
            </a:p>
          </p:txBody>
        </p:sp>
      </p:grpSp>
      <p:grpSp>
        <p:nvGrpSpPr>
          <p:cNvPr id="9" name="Grupa 8"/>
          <p:cNvGrpSpPr/>
          <p:nvPr/>
        </p:nvGrpSpPr>
        <p:grpSpPr>
          <a:xfrm>
            <a:off x="4490556" y="1514261"/>
            <a:ext cx="1039609" cy="401531"/>
            <a:chOff x="2868151" y="2536704"/>
            <a:chExt cx="1039609" cy="401531"/>
          </a:xfrm>
        </p:grpSpPr>
        <p:sp>
          <p:nvSpPr>
            <p:cNvPr id="65" name="TekstniOkvir 64"/>
            <p:cNvSpPr txBox="1"/>
            <p:nvPr/>
          </p:nvSpPr>
          <p:spPr>
            <a:xfrm>
              <a:off x="2868151" y="2538125"/>
              <a:ext cx="1039609" cy="400110"/>
            </a:xfrm>
            <a:prstGeom prst="rect">
              <a:avLst/>
            </a:prstGeom>
            <a:solidFill>
              <a:srgbClr val="FFFF00"/>
            </a:solidFill>
            <a:ln w="28575">
              <a:solidFill>
                <a:srgbClr val="FF0000"/>
              </a:solidFill>
            </a:ln>
          </p:spPr>
          <p:txBody>
            <a:bodyPr wrap="square" rtlCol="0">
              <a:spAutoFit/>
            </a:bodyPr>
            <a:lstStyle/>
            <a:p>
              <a:r>
                <a:rPr lang="hr-HR" sz="2000" dirty="0" smtClean="0">
                  <a:solidFill>
                    <a:sysClr val="windowText" lastClr="000000"/>
                  </a:solidFill>
                </a:rPr>
                <a:t>HCK  </a:t>
              </a:r>
              <a:endParaRPr lang="hr-HR" sz="2000" b="1" dirty="0" smtClean="0">
                <a:solidFill>
                  <a:sysClr val="windowText" lastClr="000000"/>
                </a:solidFill>
              </a:endParaRPr>
            </a:p>
          </p:txBody>
        </p:sp>
        <p:grpSp>
          <p:nvGrpSpPr>
            <p:cNvPr id="7" name="Grupa 6"/>
            <p:cNvGrpSpPr/>
            <p:nvPr/>
          </p:nvGrpSpPr>
          <p:grpSpPr>
            <a:xfrm>
              <a:off x="3392724" y="2536704"/>
              <a:ext cx="385980" cy="385980"/>
              <a:chOff x="873812" y="1691313"/>
              <a:chExt cx="385980" cy="385980"/>
            </a:xfrm>
          </p:grpSpPr>
          <p:sp>
            <p:nvSpPr>
              <p:cNvPr id="6" name="Pravokutnik 5"/>
              <p:cNvSpPr/>
              <p:nvPr/>
            </p:nvSpPr>
            <p:spPr>
              <a:xfrm>
                <a:off x="1017919" y="1691313"/>
                <a:ext cx="103517" cy="38598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69" name="Pravokutnik 68"/>
              <p:cNvSpPr/>
              <p:nvPr/>
            </p:nvSpPr>
            <p:spPr>
              <a:xfrm rot="5400000">
                <a:off x="1015043" y="1688436"/>
                <a:ext cx="103517" cy="385980"/>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grpSp>
      </p:grpSp>
      <p:sp>
        <p:nvSpPr>
          <p:cNvPr id="70" name="TekstniOkvir 69"/>
          <p:cNvSpPr txBox="1"/>
          <p:nvPr/>
        </p:nvSpPr>
        <p:spPr>
          <a:xfrm>
            <a:off x="3174346" y="317198"/>
            <a:ext cx="963246" cy="376608"/>
          </a:xfrm>
          <a:prstGeom prst="rect">
            <a:avLst/>
          </a:prstGeom>
          <a:solidFill>
            <a:srgbClr val="FFFF00"/>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MORH</a:t>
            </a:r>
          </a:p>
        </p:txBody>
      </p:sp>
      <p:sp>
        <p:nvSpPr>
          <p:cNvPr id="49" name="TekstniOkvir 48"/>
          <p:cNvSpPr txBox="1"/>
          <p:nvPr/>
        </p:nvSpPr>
        <p:spPr>
          <a:xfrm>
            <a:off x="10220049" y="288443"/>
            <a:ext cx="824101"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UVNS</a:t>
            </a:r>
          </a:p>
        </p:txBody>
      </p:sp>
      <p:sp>
        <p:nvSpPr>
          <p:cNvPr id="51" name="TekstniOkvir 50"/>
          <p:cNvSpPr txBox="1"/>
          <p:nvPr/>
        </p:nvSpPr>
        <p:spPr>
          <a:xfrm>
            <a:off x="11078656" y="712803"/>
            <a:ext cx="966195" cy="369332"/>
          </a:xfrm>
          <a:prstGeom prst="rect">
            <a:avLst/>
          </a:prstGeom>
          <a:solidFill>
            <a:srgbClr val="FFFF00"/>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HCK</a:t>
            </a:r>
          </a:p>
        </p:txBody>
      </p:sp>
      <p:grpSp>
        <p:nvGrpSpPr>
          <p:cNvPr id="12" name="Grupa 11"/>
          <p:cNvGrpSpPr/>
          <p:nvPr/>
        </p:nvGrpSpPr>
        <p:grpSpPr>
          <a:xfrm>
            <a:off x="4512921" y="2373857"/>
            <a:ext cx="1056862" cy="1848496"/>
            <a:chOff x="4512921" y="4254414"/>
            <a:chExt cx="1056862" cy="1848496"/>
          </a:xfrm>
        </p:grpSpPr>
        <p:grpSp>
          <p:nvGrpSpPr>
            <p:cNvPr id="11" name="Grupa 10"/>
            <p:cNvGrpSpPr/>
            <p:nvPr/>
          </p:nvGrpSpPr>
          <p:grpSpPr>
            <a:xfrm>
              <a:off x="4512921" y="4691490"/>
              <a:ext cx="1056862" cy="1411420"/>
              <a:chOff x="4512921" y="4691490"/>
              <a:chExt cx="1056862" cy="1411420"/>
            </a:xfrm>
          </p:grpSpPr>
          <p:sp>
            <p:nvSpPr>
              <p:cNvPr id="55" name="TekstniOkvir 54"/>
              <p:cNvSpPr txBox="1"/>
              <p:nvPr/>
            </p:nvSpPr>
            <p:spPr>
              <a:xfrm>
                <a:off x="4515798" y="4691490"/>
                <a:ext cx="1039609" cy="400110"/>
              </a:xfrm>
              <a:prstGeom prst="rect">
                <a:avLst/>
              </a:prstGeom>
              <a:solidFill>
                <a:srgbClr val="FFFF00"/>
              </a:solidFill>
              <a:ln w="28575">
                <a:solidFill>
                  <a:srgbClr val="0059A9"/>
                </a:solidFill>
              </a:ln>
            </p:spPr>
            <p:txBody>
              <a:bodyPr wrap="square" rtlCol="0">
                <a:spAutoFit/>
              </a:bodyPr>
              <a:lstStyle/>
              <a:p>
                <a:pPr algn="ctr"/>
                <a:r>
                  <a:rPr lang="hr-HR" sz="2000" dirty="0" smtClean="0">
                    <a:solidFill>
                      <a:sysClr val="windowText" lastClr="000000"/>
                    </a:solidFill>
                  </a:rPr>
                  <a:t>NOS-OS</a:t>
                </a:r>
              </a:p>
            </p:txBody>
          </p:sp>
          <p:sp>
            <p:nvSpPr>
              <p:cNvPr id="71" name="TekstniOkvir 70"/>
              <p:cNvSpPr txBox="1"/>
              <p:nvPr/>
            </p:nvSpPr>
            <p:spPr>
              <a:xfrm>
                <a:off x="4530174" y="5171694"/>
                <a:ext cx="1039609" cy="430887"/>
              </a:xfrm>
              <a:prstGeom prst="rect">
                <a:avLst/>
              </a:prstGeom>
              <a:solidFill>
                <a:srgbClr val="FFFF00"/>
              </a:solidFill>
              <a:ln w="28575">
                <a:solidFill>
                  <a:srgbClr val="0059A9"/>
                </a:solidFill>
              </a:ln>
            </p:spPr>
            <p:txBody>
              <a:bodyPr wrap="square" rtlCol="0">
                <a:spAutoFit/>
              </a:bodyPr>
              <a:lstStyle/>
              <a:p>
                <a:pPr algn="ctr"/>
                <a:r>
                  <a:rPr lang="hr-HR" sz="2200" dirty="0" smtClean="0">
                    <a:solidFill>
                      <a:sysClr val="windowText" lastClr="000000"/>
                    </a:solidFill>
                  </a:rPr>
                  <a:t>ŽZZJZ</a:t>
                </a:r>
              </a:p>
            </p:txBody>
          </p:sp>
          <p:sp>
            <p:nvSpPr>
              <p:cNvPr id="72" name="TekstniOkvir 71"/>
              <p:cNvSpPr txBox="1"/>
              <p:nvPr/>
            </p:nvSpPr>
            <p:spPr>
              <a:xfrm>
                <a:off x="4512921" y="5672023"/>
                <a:ext cx="1039609" cy="430887"/>
              </a:xfrm>
              <a:prstGeom prst="rect">
                <a:avLst/>
              </a:prstGeom>
              <a:solidFill>
                <a:srgbClr val="FFFF00"/>
              </a:solidFill>
              <a:ln w="28575">
                <a:solidFill>
                  <a:srgbClr val="0059A9"/>
                </a:solidFill>
              </a:ln>
            </p:spPr>
            <p:txBody>
              <a:bodyPr wrap="square" rtlCol="0">
                <a:spAutoFit/>
              </a:bodyPr>
              <a:lstStyle/>
              <a:p>
                <a:pPr algn="ctr"/>
                <a:r>
                  <a:rPr lang="hr-HR" sz="2200" dirty="0" smtClean="0">
                    <a:solidFill>
                      <a:sysClr val="windowText" lastClr="000000"/>
                    </a:solidFill>
                  </a:rPr>
                  <a:t>HŽ</a:t>
                </a:r>
              </a:p>
            </p:txBody>
          </p:sp>
        </p:grpSp>
        <p:sp>
          <p:nvSpPr>
            <p:cNvPr id="52" name="TekstniOkvir 51"/>
            <p:cNvSpPr txBox="1"/>
            <p:nvPr/>
          </p:nvSpPr>
          <p:spPr>
            <a:xfrm>
              <a:off x="4527295" y="4254414"/>
              <a:ext cx="1039609" cy="369332"/>
            </a:xfrm>
            <a:prstGeom prst="rect">
              <a:avLst/>
            </a:prstGeom>
            <a:solidFill>
              <a:srgbClr val="FFFF00"/>
            </a:solidFill>
            <a:ln w="28575">
              <a:solidFill>
                <a:srgbClr val="0059A9"/>
              </a:solidFill>
            </a:ln>
          </p:spPr>
          <p:txBody>
            <a:bodyPr wrap="square" rtlCol="0">
              <a:spAutoFit/>
            </a:bodyPr>
            <a:lstStyle/>
            <a:p>
              <a:pPr algn="ctr"/>
              <a:r>
                <a:rPr lang="hr-HR" dirty="0" smtClean="0">
                  <a:solidFill>
                    <a:sysClr val="windowText" lastClr="000000"/>
                  </a:solidFill>
                </a:rPr>
                <a:t>POLICIJA</a:t>
              </a:r>
            </a:p>
          </p:txBody>
        </p:sp>
      </p:grpSp>
      <p:grpSp>
        <p:nvGrpSpPr>
          <p:cNvPr id="4" name="Grupa 3"/>
          <p:cNvGrpSpPr/>
          <p:nvPr/>
        </p:nvGrpSpPr>
        <p:grpSpPr>
          <a:xfrm>
            <a:off x="1343497" y="2292618"/>
            <a:ext cx="3006435" cy="913968"/>
            <a:chOff x="1338400" y="5085432"/>
            <a:chExt cx="3006435" cy="913968"/>
          </a:xfrm>
        </p:grpSpPr>
        <p:sp>
          <p:nvSpPr>
            <p:cNvPr id="53" name="TekstniOkvir 52"/>
            <p:cNvSpPr txBox="1"/>
            <p:nvPr/>
          </p:nvSpPr>
          <p:spPr>
            <a:xfrm>
              <a:off x="1338400" y="5085432"/>
              <a:ext cx="1039609" cy="430887"/>
            </a:xfrm>
            <a:prstGeom prst="rect">
              <a:avLst/>
            </a:prstGeom>
            <a:solidFill>
              <a:srgbClr val="FFFF00"/>
            </a:solidFill>
            <a:ln w="28575">
              <a:solidFill>
                <a:srgbClr val="0059A9"/>
              </a:solidFill>
            </a:ln>
          </p:spPr>
          <p:txBody>
            <a:bodyPr wrap="square" rtlCol="0">
              <a:spAutoFit/>
            </a:bodyPr>
            <a:lstStyle/>
            <a:p>
              <a:pPr algn="ctr"/>
              <a:r>
                <a:rPr lang="hr-HR" sz="2200" dirty="0" smtClean="0">
                  <a:solidFill>
                    <a:sysClr val="windowText" lastClr="000000"/>
                  </a:solidFill>
                </a:rPr>
                <a:t>SOA</a:t>
              </a:r>
            </a:p>
          </p:txBody>
        </p:sp>
        <p:sp>
          <p:nvSpPr>
            <p:cNvPr id="56" name="TekstniOkvir 55"/>
            <p:cNvSpPr txBox="1"/>
            <p:nvPr/>
          </p:nvSpPr>
          <p:spPr>
            <a:xfrm>
              <a:off x="3305226" y="5568513"/>
              <a:ext cx="1039609" cy="430887"/>
            </a:xfrm>
            <a:prstGeom prst="rect">
              <a:avLst/>
            </a:prstGeom>
            <a:solidFill>
              <a:srgbClr val="FFFF00"/>
            </a:solidFill>
            <a:ln w="28575">
              <a:solidFill>
                <a:srgbClr val="0059A9"/>
              </a:solidFill>
            </a:ln>
          </p:spPr>
          <p:txBody>
            <a:bodyPr wrap="square" rtlCol="0">
              <a:spAutoFit/>
            </a:bodyPr>
            <a:lstStyle/>
            <a:p>
              <a:pPr algn="ctr"/>
              <a:r>
                <a:rPr lang="hr-HR" sz="2200" dirty="0" smtClean="0">
                  <a:solidFill>
                    <a:sysClr val="windowText" lastClr="000000"/>
                  </a:solidFill>
                </a:rPr>
                <a:t>VSOA</a:t>
              </a:r>
            </a:p>
          </p:txBody>
        </p:sp>
      </p:grpSp>
    </p:spTree>
    <p:extLst>
      <p:ext uri="{BB962C8B-B14F-4D97-AF65-F5344CB8AC3E}">
        <p14:creationId xmlns:p14="http://schemas.microsoft.com/office/powerpoint/2010/main" val="2965570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7"/>
                                        </p:tgtEl>
                                        <p:attrNameLst>
                                          <p:attrName>style.visibility</p:attrName>
                                        </p:attrNameLst>
                                      </p:cBhvr>
                                      <p:to>
                                        <p:strVal val="visible"/>
                                      </p:to>
                                    </p:set>
                                    <p:animEffect transition="in" filter="wipe(left)">
                                      <p:cBhvr>
                                        <p:cTn id="7" dur="500"/>
                                        <p:tgtEl>
                                          <p:spTgt spid="47"/>
                                        </p:tgtEl>
                                      </p:cBhvr>
                                    </p:animEffect>
                                  </p:childTnLst>
                                </p:cTn>
                              </p:par>
                            </p:childTnLst>
                          </p:cTn>
                        </p:par>
                        <p:par>
                          <p:cTn id="8" fill="hold">
                            <p:stCondLst>
                              <p:cond delay="500"/>
                            </p:stCondLst>
                            <p:childTnLst>
                              <p:par>
                                <p:cTn id="9" presetID="22" presetClass="entr" presetSubtype="8" fill="hold"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wipe(left)">
                                      <p:cBhvr>
                                        <p:cTn id="11" dur="500"/>
                                        <p:tgtEl>
                                          <p:spTgt spid="5"/>
                                        </p:tgtEl>
                                      </p:cBhvr>
                                    </p:animEffect>
                                  </p:childTnLst>
                                </p:cTn>
                              </p:par>
                            </p:childTnLst>
                          </p:cTn>
                        </p:par>
                        <p:par>
                          <p:cTn id="12" fill="hold">
                            <p:stCondLst>
                              <p:cond delay="1500"/>
                            </p:stCondLst>
                            <p:childTnLst>
                              <p:par>
                                <p:cTn id="13" presetID="22" presetClass="entr" presetSubtype="8" fill="hold" nodeType="afterEffect">
                                  <p:stCondLst>
                                    <p:cond delay="500"/>
                                  </p:stCondLst>
                                  <p:childTnLst>
                                    <p:set>
                                      <p:cBhvr>
                                        <p:cTn id="14" dur="1" fill="hold">
                                          <p:stCondLst>
                                            <p:cond delay="0"/>
                                          </p:stCondLst>
                                        </p:cTn>
                                        <p:tgtEl>
                                          <p:spTgt spid="10"/>
                                        </p:tgtEl>
                                        <p:attrNameLst>
                                          <p:attrName>style.visibility</p:attrName>
                                        </p:attrNameLst>
                                      </p:cBhvr>
                                      <p:to>
                                        <p:strVal val="visible"/>
                                      </p:to>
                                    </p:set>
                                    <p:animEffect transition="in" filter="wipe(left)">
                                      <p:cBhvr>
                                        <p:cTn id="15" dur="500"/>
                                        <p:tgtEl>
                                          <p:spTgt spid="10"/>
                                        </p:tgtEl>
                                      </p:cBhvr>
                                    </p:animEffect>
                                  </p:childTnLst>
                                </p:cTn>
                              </p:par>
                            </p:childTnLst>
                          </p:cTn>
                        </p:par>
                        <p:par>
                          <p:cTn id="16" fill="hold">
                            <p:stCondLst>
                              <p:cond delay="2500"/>
                            </p:stCondLst>
                            <p:childTnLst>
                              <p:par>
                                <p:cTn id="17" presetID="22" presetClass="entr" presetSubtype="8" fill="hold" nodeType="afterEffect">
                                  <p:stCondLst>
                                    <p:cond delay="500"/>
                                  </p:stCondLst>
                                  <p:childTnLst>
                                    <p:set>
                                      <p:cBhvr>
                                        <p:cTn id="18" dur="1" fill="hold">
                                          <p:stCondLst>
                                            <p:cond delay="0"/>
                                          </p:stCondLst>
                                        </p:cTn>
                                        <p:tgtEl>
                                          <p:spTgt spid="9"/>
                                        </p:tgtEl>
                                        <p:attrNameLst>
                                          <p:attrName>style.visibility</p:attrName>
                                        </p:attrNameLst>
                                      </p:cBhvr>
                                      <p:to>
                                        <p:strVal val="visible"/>
                                      </p:to>
                                    </p:set>
                                    <p:animEffect transition="in" filter="wipe(left)">
                                      <p:cBhvr>
                                        <p:cTn id="19" dur="500"/>
                                        <p:tgtEl>
                                          <p:spTgt spid="9"/>
                                        </p:tgtEl>
                                      </p:cBhvr>
                                    </p:animEffect>
                                  </p:childTnLst>
                                </p:cTn>
                              </p:par>
                            </p:childTnLst>
                          </p:cTn>
                        </p:par>
                        <p:par>
                          <p:cTn id="20" fill="hold">
                            <p:stCondLst>
                              <p:cond delay="3500"/>
                            </p:stCondLst>
                            <p:childTnLst>
                              <p:par>
                                <p:cTn id="21" presetID="22" presetClass="entr" presetSubtype="1" fill="hold" grpId="0" nodeType="afterEffect">
                                  <p:stCondLst>
                                    <p:cond delay="500"/>
                                  </p:stCondLst>
                                  <p:childTnLst>
                                    <p:set>
                                      <p:cBhvr>
                                        <p:cTn id="22" dur="1" fill="hold">
                                          <p:stCondLst>
                                            <p:cond delay="0"/>
                                          </p:stCondLst>
                                        </p:cTn>
                                        <p:tgtEl>
                                          <p:spTgt spid="3"/>
                                        </p:tgtEl>
                                        <p:attrNameLst>
                                          <p:attrName>style.visibility</p:attrName>
                                        </p:attrNameLst>
                                      </p:cBhvr>
                                      <p:to>
                                        <p:strVal val="visible"/>
                                      </p:to>
                                    </p:set>
                                    <p:animEffect transition="in" filter="wipe(up)">
                                      <p:cBhvr>
                                        <p:cTn id="23" dur="1000"/>
                                        <p:tgtEl>
                                          <p:spTgt spid="3"/>
                                        </p:tgtEl>
                                      </p:cBhvr>
                                    </p:animEffect>
                                  </p:childTnLst>
                                </p:cTn>
                              </p:par>
                            </p:childTnLst>
                          </p:cTn>
                        </p:par>
                        <p:par>
                          <p:cTn id="24" fill="hold">
                            <p:stCondLst>
                              <p:cond delay="5000"/>
                            </p:stCondLst>
                            <p:childTnLst>
                              <p:par>
                                <p:cTn id="25" presetID="2" presetClass="entr" presetSubtype="4" fill="hold" nodeType="afterEffect">
                                  <p:stCondLst>
                                    <p:cond delay="500"/>
                                  </p:stCondLst>
                                  <p:childTnLst>
                                    <p:set>
                                      <p:cBhvr>
                                        <p:cTn id="26" dur="1" fill="hold">
                                          <p:stCondLst>
                                            <p:cond delay="0"/>
                                          </p:stCondLst>
                                        </p:cTn>
                                        <p:tgtEl>
                                          <p:spTgt spid="3">
                                            <p:txEl>
                                              <p:pRg st="0" end="0"/>
                                            </p:txEl>
                                          </p:spTgt>
                                        </p:tgtEl>
                                        <p:attrNameLst>
                                          <p:attrName>style.visibility</p:attrName>
                                        </p:attrNameLst>
                                      </p:cBhvr>
                                      <p:to>
                                        <p:strVal val="visible"/>
                                      </p:to>
                                    </p:set>
                                    <p:anim calcmode="lin" valueType="num">
                                      <p:cBhvr additive="base">
                                        <p:cTn id="2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29" fill="hold">
                            <p:stCondLst>
                              <p:cond delay="6000"/>
                            </p:stCondLst>
                            <p:childTnLst>
                              <p:par>
                                <p:cTn id="30" presetID="2" presetClass="entr" presetSubtype="4" fill="hold" nodeType="afterEffect">
                                  <p:stCondLst>
                                    <p:cond delay="500"/>
                                  </p:stCondLst>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additive="base">
                                        <p:cTn id="3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34" fill="hold">
                            <p:stCondLst>
                              <p:cond delay="7000"/>
                            </p:stCondLst>
                            <p:childTnLst>
                              <p:par>
                                <p:cTn id="35" presetID="2" presetClass="entr" presetSubtype="4" fill="hold" nodeType="afterEffect">
                                  <p:stCondLst>
                                    <p:cond delay="500"/>
                                  </p:stCondLst>
                                  <p:childTnLst>
                                    <p:set>
                                      <p:cBhvr>
                                        <p:cTn id="36" dur="1" fill="hold">
                                          <p:stCondLst>
                                            <p:cond delay="0"/>
                                          </p:stCondLst>
                                        </p:cTn>
                                        <p:tgtEl>
                                          <p:spTgt spid="3">
                                            <p:txEl>
                                              <p:pRg st="2" end="2"/>
                                            </p:txEl>
                                          </p:spTgt>
                                        </p:tgtEl>
                                        <p:attrNameLst>
                                          <p:attrName>style.visibility</p:attrName>
                                        </p:attrNameLst>
                                      </p:cBhvr>
                                      <p:to>
                                        <p:strVal val="visible"/>
                                      </p:to>
                                    </p:set>
                                    <p:anim calcmode="lin" valueType="num">
                                      <p:cBhvr additive="base">
                                        <p:cTn id="3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39" fill="hold">
                            <p:stCondLst>
                              <p:cond delay="8000"/>
                            </p:stCondLst>
                            <p:childTnLst>
                              <p:par>
                                <p:cTn id="40" presetID="2" presetClass="entr" presetSubtype="4" fill="hold" nodeType="afterEffect">
                                  <p:stCondLst>
                                    <p:cond delay="500"/>
                                  </p:stCondLst>
                                  <p:childTnLst>
                                    <p:set>
                                      <p:cBhvr>
                                        <p:cTn id="41" dur="1" fill="hold">
                                          <p:stCondLst>
                                            <p:cond delay="0"/>
                                          </p:stCondLst>
                                        </p:cTn>
                                        <p:tgtEl>
                                          <p:spTgt spid="3">
                                            <p:txEl>
                                              <p:pRg st="3" end="3"/>
                                            </p:txEl>
                                          </p:spTgt>
                                        </p:tgtEl>
                                        <p:attrNameLst>
                                          <p:attrName>style.visibility</p:attrName>
                                        </p:attrNameLst>
                                      </p:cBhvr>
                                      <p:to>
                                        <p:strVal val="visible"/>
                                      </p:to>
                                    </p:set>
                                    <p:anim calcmode="lin" valueType="num">
                                      <p:cBhvr additive="base">
                                        <p:cTn id="4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par>
                          <p:cTn id="44" fill="hold">
                            <p:stCondLst>
                              <p:cond delay="9000"/>
                            </p:stCondLst>
                            <p:childTnLst>
                              <p:par>
                                <p:cTn id="45" presetID="2" presetClass="entr" presetSubtype="4" fill="hold" nodeType="afterEffect">
                                  <p:stCondLst>
                                    <p:cond delay="500"/>
                                  </p:stCondLst>
                                  <p:childTnLst>
                                    <p:set>
                                      <p:cBhvr>
                                        <p:cTn id="46" dur="1" fill="hold">
                                          <p:stCondLst>
                                            <p:cond delay="0"/>
                                          </p:stCondLst>
                                        </p:cTn>
                                        <p:tgtEl>
                                          <p:spTgt spid="3">
                                            <p:txEl>
                                              <p:pRg st="4" end="4"/>
                                            </p:txEl>
                                          </p:spTgt>
                                        </p:tgtEl>
                                        <p:attrNameLst>
                                          <p:attrName>style.visibility</p:attrName>
                                        </p:attrNameLst>
                                      </p:cBhvr>
                                      <p:to>
                                        <p:strVal val="visible"/>
                                      </p:to>
                                    </p:set>
                                    <p:anim calcmode="lin" valueType="num">
                                      <p:cBhvr additive="base">
                                        <p:cTn id="4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par>
                          <p:cTn id="49" fill="hold">
                            <p:stCondLst>
                              <p:cond delay="10000"/>
                            </p:stCondLst>
                            <p:childTnLst>
                              <p:par>
                                <p:cTn id="50" presetID="22" presetClass="entr" presetSubtype="4" fill="hold" nodeType="afterEffect">
                                  <p:stCondLst>
                                    <p:cond delay="500"/>
                                  </p:stCondLst>
                                  <p:childTnLst>
                                    <p:set>
                                      <p:cBhvr>
                                        <p:cTn id="51" dur="1" fill="hold">
                                          <p:stCondLst>
                                            <p:cond delay="0"/>
                                          </p:stCondLst>
                                        </p:cTn>
                                        <p:tgtEl>
                                          <p:spTgt spid="12"/>
                                        </p:tgtEl>
                                        <p:attrNameLst>
                                          <p:attrName>style.visibility</p:attrName>
                                        </p:attrNameLst>
                                      </p:cBhvr>
                                      <p:to>
                                        <p:strVal val="visible"/>
                                      </p:to>
                                    </p:set>
                                    <p:animEffect transition="in" filter="wipe(down)">
                                      <p:cBhvr>
                                        <p:cTn id="52" dur="1000"/>
                                        <p:tgtEl>
                                          <p:spTgt spid="12"/>
                                        </p:tgtEl>
                                      </p:cBhvr>
                                    </p:animEffect>
                                  </p:childTnLst>
                                </p:cTn>
                              </p:par>
                            </p:childTnLst>
                          </p:cTn>
                        </p:par>
                        <p:par>
                          <p:cTn id="53" fill="hold">
                            <p:stCondLst>
                              <p:cond delay="11500"/>
                            </p:stCondLst>
                            <p:childTnLst>
                              <p:par>
                                <p:cTn id="54" presetID="2" presetClass="entr" presetSubtype="3" fill="hold" nodeType="afterEffect">
                                  <p:stCondLst>
                                    <p:cond delay="1000"/>
                                  </p:stCondLst>
                                  <p:childTnLst>
                                    <p:set>
                                      <p:cBhvr>
                                        <p:cTn id="55" dur="1" fill="hold">
                                          <p:stCondLst>
                                            <p:cond delay="0"/>
                                          </p:stCondLst>
                                        </p:cTn>
                                        <p:tgtEl>
                                          <p:spTgt spid="4"/>
                                        </p:tgtEl>
                                        <p:attrNameLst>
                                          <p:attrName>style.visibility</p:attrName>
                                        </p:attrNameLst>
                                      </p:cBhvr>
                                      <p:to>
                                        <p:strVal val="visible"/>
                                      </p:to>
                                    </p:set>
                                    <p:anim calcmode="lin" valueType="num">
                                      <p:cBhvr additive="base">
                                        <p:cTn id="56" dur="500" fill="hold"/>
                                        <p:tgtEl>
                                          <p:spTgt spid="4"/>
                                        </p:tgtEl>
                                        <p:attrNameLst>
                                          <p:attrName>ppt_x</p:attrName>
                                        </p:attrNameLst>
                                      </p:cBhvr>
                                      <p:tavLst>
                                        <p:tav tm="0">
                                          <p:val>
                                            <p:strVal val="1+#ppt_w/2"/>
                                          </p:val>
                                        </p:tav>
                                        <p:tav tm="100000">
                                          <p:val>
                                            <p:strVal val="#ppt_x"/>
                                          </p:val>
                                        </p:tav>
                                      </p:tavLst>
                                    </p:anim>
                                    <p:anim calcmode="lin" valueType="num">
                                      <p:cBhvr additive="base">
                                        <p:cTn id="57" dur="500" fill="hold"/>
                                        <p:tgtEl>
                                          <p:spTgt spid="4"/>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animBg="1"/>
      <p:bldP spid="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utnik 1"/>
          <p:cNvSpPr/>
          <p:nvPr/>
        </p:nvSpPr>
        <p:spPr>
          <a:xfrm>
            <a:off x="983412" y="1109508"/>
            <a:ext cx="10731259" cy="5237623"/>
          </a:xfrm>
          <a:prstGeom prst="rect">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lnSpc>
                <a:spcPct val="110000"/>
              </a:lnSpc>
              <a:spcBef>
                <a:spcPts val="0"/>
              </a:spcBef>
            </a:pPr>
            <a:r>
              <a:rPr lang="hr-HR" sz="2800" dirty="0" smtClean="0">
                <a:solidFill>
                  <a:schemeClr val="tx1"/>
                </a:solidFill>
              </a:rPr>
              <a:t>Koordinacija odlučuje:</a:t>
            </a:r>
          </a:p>
          <a:p>
            <a:pPr marL="811213" lvl="1" indent="-457200">
              <a:buFont typeface="Arial" panose="020B0604020202020204" pitchFamily="34" charset="0"/>
              <a:buChar char="•"/>
            </a:pPr>
            <a:r>
              <a:rPr lang="hr-HR" sz="2800" dirty="0">
                <a:solidFill>
                  <a:schemeClr val="tx1"/>
                </a:solidFill>
              </a:rPr>
              <a:t>Stožer CZ vukovarsko srijemske županije organizira u suradnji s Crvenim križem RH, policijom i Zavodom za javno zdravstvo  pripreme stanovništva u naseljima u blizini graničnih prijelaza educiranje stanovništva po pitanjima u vezi s izbjeglicama </a:t>
            </a:r>
          </a:p>
          <a:p>
            <a:pPr marL="811213" lvl="1" indent="-457200">
              <a:buFont typeface="Arial" panose="020B0604020202020204" pitchFamily="34" charset="0"/>
              <a:buChar char="•"/>
            </a:pPr>
            <a:r>
              <a:rPr lang="hr-HR" sz="2800" dirty="0" smtClean="0">
                <a:solidFill>
                  <a:schemeClr val="tx1"/>
                </a:solidFill>
              </a:rPr>
              <a:t>DUZS </a:t>
            </a:r>
            <a:r>
              <a:rPr lang="hr-HR" sz="2800" dirty="0">
                <a:solidFill>
                  <a:schemeClr val="tx1"/>
                </a:solidFill>
              </a:rPr>
              <a:t>mobilizira logistički tim DIPCZ Osijek koji će obaviti pripreme za gradnju prihvatnog centra uz granični prijelaz</a:t>
            </a:r>
          </a:p>
          <a:p>
            <a:pPr marL="811213" lvl="1" indent="-457200">
              <a:buFont typeface="Arial" panose="020B0604020202020204" pitchFamily="34" charset="0"/>
              <a:buChar char="•"/>
            </a:pPr>
            <a:r>
              <a:rPr lang="hr-HR" sz="2800" dirty="0">
                <a:solidFill>
                  <a:schemeClr val="tx1"/>
                </a:solidFill>
              </a:rPr>
              <a:t>Ministarstvo zdravstva ojačava ambulantne i bolničke kapacitete na području na kojem je smješten prihvatni centar i poduzima mjere sprječavanja širenja zaraza</a:t>
            </a:r>
          </a:p>
          <a:p>
            <a:pPr marL="914400" lvl="1" indent="-457200">
              <a:buFont typeface="Arial" panose="020B0604020202020204" pitchFamily="34" charset="0"/>
              <a:buChar char="•"/>
            </a:pPr>
            <a:endParaRPr lang="hr-HR" sz="2800" dirty="0">
              <a:solidFill>
                <a:schemeClr val="tx1"/>
              </a:solidFill>
            </a:endParaRPr>
          </a:p>
          <a:p>
            <a:pPr marL="811213" lvl="1" indent="-457200">
              <a:lnSpc>
                <a:spcPct val="110000"/>
              </a:lnSpc>
              <a:spcBef>
                <a:spcPts val="0"/>
              </a:spcBef>
              <a:buFont typeface="Arial" panose="020B0604020202020204" pitchFamily="34" charset="0"/>
              <a:buChar char="•"/>
            </a:pPr>
            <a:endParaRPr lang="hr-HR" sz="2800" dirty="0">
              <a:solidFill>
                <a:schemeClr val="tx1"/>
              </a:solidFill>
            </a:endParaRPr>
          </a:p>
        </p:txBody>
      </p:sp>
    </p:spTree>
    <p:extLst>
      <p:ext uri="{BB962C8B-B14F-4D97-AF65-F5344CB8AC3E}">
        <p14:creationId xmlns:p14="http://schemas.microsoft.com/office/powerpoint/2010/main" val="2437519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3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utnik 1"/>
          <p:cNvSpPr/>
          <p:nvPr/>
        </p:nvSpPr>
        <p:spPr>
          <a:xfrm>
            <a:off x="983412" y="268942"/>
            <a:ext cx="10731259" cy="6078190"/>
          </a:xfrm>
          <a:prstGeom prst="rect">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Arial" panose="020B0604020202020204" pitchFamily="34" charset="0"/>
              <a:buChar char="•"/>
            </a:pPr>
            <a:endParaRPr lang="hr-HR" sz="2800" dirty="0" smtClean="0">
              <a:solidFill>
                <a:schemeClr val="tx1"/>
              </a:solidFill>
            </a:endParaRPr>
          </a:p>
          <a:p>
            <a:pPr marL="457200" indent="-457200">
              <a:buFont typeface="Arial" panose="020B0604020202020204" pitchFamily="34" charset="0"/>
              <a:buChar char="•"/>
            </a:pPr>
            <a:r>
              <a:rPr lang="hr-HR" sz="2800" b="1" dirty="0" smtClean="0">
                <a:solidFill>
                  <a:schemeClr val="tx1"/>
                </a:solidFill>
              </a:rPr>
              <a:t>Krizni </a:t>
            </a:r>
            <a:r>
              <a:rPr lang="hr-HR" sz="2800" b="1" dirty="0">
                <a:solidFill>
                  <a:schemeClr val="tx1"/>
                </a:solidFill>
              </a:rPr>
              <a:t>stožer MUP preuzima operativno upravljanje u realizaciji </a:t>
            </a:r>
          </a:p>
          <a:p>
            <a:pPr marL="914400" lvl="1" indent="-457200">
              <a:buFont typeface="Arial" panose="020B0604020202020204" pitchFamily="34" charset="0"/>
              <a:buChar char="•"/>
            </a:pPr>
            <a:r>
              <a:rPr lang="hr-HR" sz="2800" dirty="0">
                <a:solidFill>
                  <a:schemeClr val="tx1"/>
                </a:solidFill>
              </a:rPr>
              <a:t>granične kontrole, prihvata i registracije izbjeglica, </a:t>
            </a:r>
          </a:p>
          <a:p>
            <a:pPr marL="914400" lvl="1" indent="-457200">
              <a:buFont typeface="Arial" panose="020B0604020202020204" pitchFamily="34" charset="0"/>
              <a:buChar char="•"/>
            </a:pPr>
            <a:r>
              <a:rPr lang="hr-HR" sz="2800" dirty="0">
                <a:solidFill>
                  <a:schemeClr val="tx1"/>
                </a:solidFill>
              </a:rPr>
              <a:t>sanitetskog zbrinjavanja, transporta i smještaja u prihvatni </a:t>
            </a:r>
            <a:r>
              <a:rPr lang="hr-HR" sz="2800" dirty="0" smtClean="0">
                <a:solidFill>
                  <a:schemeClr val="tx1"/>
                </a:solidFill>
              </a:rPr>
              <a:t>centar</a:t>
            </a:r>
            <a:endParaRPr lang="hr-HR" sz="2800" dirty="0">
              <a:solidFill>
                <a:schemeClr val="tx1"/>
              </a:solidFill>
            </a:endParaRPr>
          </a:p>
          <a:p>
            <a:pPr marL="914400" lvl="1" indent="-457200">
              <a:buFont typeface="Arial" panose="020B0604020202020204" pitchFamily="34" charset="0"/>
              <a:buChar char="•"/>
            </a:pPr>
            <a:r>
              <a:rPr lang="hr-HR" sz="2800" dirty="0">
                <a:solidFill>
                  <a:schemeClr val="tx1"/>
                </a:solidFill>
              </a:rPr>
              <a:t>transporta do granice sa Slovenijom i/ili Mađarskom, </a:t>
            </a:r>
          </a:p>
          <a:p>
            <a:pPr marL="914400" lvl="1" indent="-457200">
              <a:buFont typeface="Arial" panose="020B0604020202020204" pitchFamily="34" charset="0"/>
              <a:buChar char="•"/>
            </a:pPr>
            <a:r>
              <a:rPr lang="hr-HR" sz="2800" dirty="0">
                <a:solidFill>
                  <a:schemeClr val="tx1"/>
                </a:solidFill>
              </a:rPr>
              <a:t>mjera iz nadležnosti MUP-a i policije u funkciji jačanja javne sigurnosti i sigurnosti stanovništva i izbjeglica na zahvaćenim područjima</a:t>
            </a:r>
          </a:p>
          <a:p>
            <a:pPr marL="457200" indent="-457200">
              <a:buFont typeface="Arial" panose="020B0604020202020204" pitchFamily="34" charset="0"/>
              <a:buChar char="•"/>
            </a:pPr>
            <a:r>
              <a:rPr lang="hr-HR" sz="2800" dirty="0">
                <a:solidFill>
                  <a:schemeClr val="tx1"/>
                </a:solidFill>
              </a:rPr>
              <a:t>Posredstvom Stožera CZ VSŽ koordinira aktivnosti operativnih snaga i sudionika CZ na terenu</a:t>
            </a:r>
          </a:p>
          <a:p>
            <a:pPr marL="457200" indent="-457200">
              <a:buFont typeface="Arial" panose="020B0604020202020204" pitchFamily="34" charset="0"/>
              <a:buChar char="•"/>
            </a:pPr>
            <a:r>
              <a:rPr lang="hr-HR" sz="2800" dirty="0">
                <a:solidFill>
                  <a:schemeClr val="tx1"/>
                </a:solidFill>
              </a:rPr>
              <a:t>Organizira informiranje medija i javnosti o stanju i realizaciji aktivnosti od prihvata do otpreme izbjeglica preko teritorija RH.</a:t>
            </a:r>
          </a:p>
          <a:p>
            <a:pPr marL="914400" lvl="1" indent="-457200">
              <a:buFont typeface="Arial" panose="020B0604020202020204" pitchFamily="34" charset="0"/>
              <a:buChar char="•"/>
            </a:pPr>
            <a:endParaRPr lang="hr-HR" sz="2800" dirty="0">
              <a:solidFill>
                <a:schemeClr val="tx1"/>
              </a:solidFill>
            </a:endParaRPr>
          </a:p>
          <a:p>
            <a:pPr marL="811213" lvl="1" indent="-457200">
              <a:lnSpc>
                <a:spcPct val="110000"/>
              </a:lnSpc>
              <a:spcBef>
                <a:spcPts val="0"/>
              </a:spcBef>
              <a:buFont typeface="Arial" panose="020B0604020202020204" pitchFamily="34" charset="0"/>
              <a:buChar char="•"/>
            </a:pPr>
            <a:endParaRPr lang="hr-HR" sz="2800" dirty="0">
              <a:solidFill>
                <a:schemeClr val="tx1"/>
              </a:solidFill>
            </a:endParaRPr>
          </a:p>
        </p:txBody>
      </p:sp>
    </p:spTree>
    <p:extLst>
      <p:ext uri="{BB962C8B-B14F-4D97-AF65-F5344CB8AC3E}">
        <p14:creationId xmlns:p14="http://schemas.microsoft.com/office/powerpoint/2010/main" val="3809944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3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datuma 1"/>
          <p:cNvSpPr>
            <a:spLocks noGrp="1"/>
          </p:cNvSpPr>
          <p:nvPr>
            <p:ph type="dt" sz="half" idx="10"/>
          </p:nvPr>
        </p:nvSpPr>
        <p:spPr/>
        <p:txBody>
          <a:bodyPr/>
          <a:lstStyle/>
          <a:p>
            <a:fld id="{1EFA310F-A3DA-4BDA-BCD8-54DBF60339CC}" type="datetime1">
              <a:rPr lang="hr-HR" smtClean="0"/>
              <a:t>23.11.2017.</a:t>
            </a:fld>
            <a:endParaRPr lang="hr-HR"/>
          </a:p>
        </p:txBody>
      </p:sp>
      <p:grpSp>
        <p:nvGrpSpPr>
          <p:cNvPr id="4" name="Grupa 3"/>
          <p:cNvGrpSpPr/>
          <p:nvPr/>
        </p:nvGrpSpPr>
        <p:grpSpPr>
          <a:xfrm>
            <a:off x="174931" y="1904254"/>
            <a:ext cx="8160478" cy="1752600"/>
            <a:chOff x="174931" y="1904254"/>
            <a:chExt cx="8160478" cy="1752600"/>
          </a:xfrm>
        </p:grpSpPr>
        <p:sp>
          <p:nvSpPr>
            <p:cNvPr id="6" name="Pravokutnik 5"/>
            <p:cNvSpPr/>
            <p:nvPr/>
          </p:nvSpPr>
          <p:spPr>
            <a:xfrm>
              <a:off x="174931" y="1904254"/>
              <a:ext cx="8160478" cy="1752600"/>
            </a:xfrm>
            <a:prstGeom prst="rect">
              <a:avLst/>
            </a:prstGeom>
            <a:solidFill>
              <a:srgbClr val="FFFF00"/>
            </a:solidFill>
            <a:ln w="28575">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dirty="0">
                <a:solidFill>
                  <a:srgbClr val="FFFF00"/>
                </a:solidFill>
              </a:endParaRPr>
            </a:p>
          </p:txBody>
        </p:sp>
        <p:grpSp>
          <p:nvGrpSpPr>
            <p:cNvPr id="15" name="Grupa 67"/>
            <p:cNvGrpSpPr/>
            <p:nvPr/>
          </p:nvGrpSpPr>
          <p:grpSpPr>
            <a:xfrm>
              <a:off x="294255" y="1950729"/>
              <a:ext cx="3866824" cy="1521510"/>
              <a:chOff x="2948318" y="1313128"/>
              <a:chExt cx="3866824" cy="1521510"/>
            </a:xfrm>
          </p:grpSpPr>
          <p:sp>
            <p:nvSpPr>
              <p:cNvPr id="16" name="TekstniOkvir 15"/>
              <p:cNvSpPr txBox="1"/>
              <p:nvPr/>
            </p:nvSpPr>
            <p:spPr>
              <a:xfrm>
                <a:off x="2948318" y="1332165"/>
                <a:ext cx="1847850" cy="430887"/>
              </a:xfrm>
              <a:prstGeom prst="rect">
                <a:avLst/>
              </a:prstGeom>
              <a:solidFill>
                <a:srgbClr val="92D050"/>
              </a:solidFill>
              <a:ln w="28575">
                <a:solidFill>
                  <a:srgbClr val="009900"/>
                </a:solidFill>
              </a:ln>
            </p:spPr>
            <p:txBody>
              <a:bodyPr wrap="square" rtlCol="0">
                <a:spAutoFit/>
              </a:bodyPr>
              <a:lstStyle/>
              <a:p>
                <a:pPr algn="ctr"/>
                <a:r>
                  <a:rPr lang="hr-HR" sz="2200" dirty="0" smtClean="0">
                    <a:solidFill>
                      <a:sysClr val="windowText" lastClr="000000"/>
                    </a:solidFill>
                  </a:rPr>
                  <a:t>MORH</a:t>
                </a:r>
              </a:p>
            </p:txBody>
          </p:sp>
          <p:sp>
            <p:nvSpPr>
              <p:cNvPr id="17" name="TekstniOkvir 16"/>
              <p:cNvSpPr txBox="1"/>
              <p:nvPr/>
            </p:nvSpPr>
            <p:spPr>
              <a:xfrm>
                <a:off x="2948318" y="1865574"/>
                <a:ext cx="1847850" cy="430887"/>
              </a:xfrm>
              <a:prstGeom prst="rect">
                <a:avLst/>
              </a:prstGeom>
              <a:solidFill>
                <a:schemeClr val="accent1">
                  <a:lumMod val="60000"/>
                  <a:lumOff val="40000"/>
                </a:schemeClr>
              </a:solidFill>
              <a:ln w="28575">
                <a:solidFill>
                  <a:srgbClr val="0059A9"/>
                </a:solidFill>
              </a:ln>
            </p:spPr>
            <p:txBody>
              <a:bodyPr wrap="square" rtlCol="0">
                <a:spAutoFit/>
              </a:bodyPr>
              <a:lstStyle/>
              <a:p>
                <a:pPr algn="ctr"/>
                <a:r>
                  <a:rPr lang="hr-HR" sz="2200" dirty="0" smtClean="0">
                    <a:solidFill>
                      <a:sysClr val="windowText" lastClr="000000"/>
                    </a:solidFill>
                  </a:rPr>
                  <a:t>MUP</a:t>
                </a:r>
              </a:p>
            </p:txBody>
          </p:sp>
          <p:sp>
            <p:nvSpPr>
              <p:cNvPr id="18" name="TekstniOkvir 17"/>
              <p:cNvSpPr txBox="1"/>
              <p:nvPr/>
            </p:nvSpPr>
            <p:spPr>
              <a:xfrm>
                <a:off x="4952996" y="1313128"/>
                <a:ext cx="1847850" cy="430887"/>
              </a:xfrm>
              <a:prstGeom prst="rect">
                <a:avLst/>
              </a:prstGeom>
              <a:solidFill>
                <a:srgbClr val="FF99CC"/>
              </a:solidFill>
              <a:ln w="19050">
                <a:solidFill>
                  <a:srgbClr val="CC0099"/>
                </a:solidFill>
              </a:ln>
            </p:spPr>
            <p:txBody>
              <a:bodyPr wrap="square" rtlCol="0">
                <a:spAutoFit/>
              </a:bodyPr>
              <a:lstStyle/>
              <a:p>
                <a:pPr algn="ctr"/>
                <a:r>
                  <a:rPr lang="hr-HR" sz="2200" dirty="0" smtClean="0">
                    <a:solidFill>
                      <a:sysClr val="windowText" lastClr="000000"/>
                    </a:solidFill>
                  </a:rPr>
                  <a:t>MVEP</a:t>
                </a:r>
              </a:p>
            </p:txBody>
          </p:sp>
          <p:sp>
            <p:nvSpPr>
              <p:cNvPr id="19" name="TekstniOkvir 18"/>
              <p:cNvSpPr txBox="1"/>
              <p:nvPr/>
            </p:nvSpPr>
            <p:spPr>
              <a:xfrm>
                <a:off x="4967292" y="2403751"/>
                <a:ext cx="1847850" cy="430887"/>
              </a:xfrm>
              <a:prstGeom prst="rect">
                <a:avLst/>
              </a:prstGeom>
              <a:solidFill>
                <a:schemeClr val="accent4">
                  <a:lumMod val="60000"/>
                  <a:lumOff val="40000"/>
                </a:schemeClr>
              </a:solidFill>
              <a:ln w="19050">
                <a:solidFill>
                  <a:schemeClr val="accent2">
                    <a:lumMod val="75000"/>
                  </a:schemeClr>
                </a:solidFill>
              </a:ln>
            </p:spPr>
            <p:txBody>
              <a:bodyPr wrap="square" rtlCol="0">
                <a:spAutoFit/>
              </a:bodyPr>
              <a:lstStyle/>
              <a:p>
                <a:pPr algn="ctr"/>
                <a:r>
                  <a:rPr lang="hr-HR" sz="2200" dirty="0" smtClean="0">
                    <a:solidFill>
                      <a:sysClr val="windowText" lastClr="000000"/>
                    </a:solidFill>
                  </a:rPr>
                  <a:t>MPRH</a:t>
                </a:r>
              </a:p>
            </p:txBody>
          </p:sp>
          <p:sp>
            <p:nvSpPr>
              <p:cNvPr id="20" name="TekstniOkvir 19"/>
              <p:cNvSpPr txBox="1"/>
              <p:nvPr/>
            </p:nvSpPr>
            <p:spPr>
              <a:xfrm>
                <a:off x="4954318" y="1864067"/>
                <a:ext cx="1847850" cy="430887"/>
              </a:xfrm>
              <a:prstGeom prst="rect">
                <a:avLst/>
              </a:prstGeom>
              <a:solidFill>
                <a:srgbClr val="CC99FF"/>
              </a:solidFill>
              <a:ln w="19050">
                <a:solidFill>
                  <a:srgbClr val="CC3399"/>
                </a:solidFill>
              </a:ln>
            </p:spPr>
            <p:txBody>
              <a:bodyPr wrap="square" rtlCol="0">
                <a:spAutoFit/>
              </a:bodyPr>
              <a:lstStyle/>
              <a:p>
                <a:pPr algn="ctr"/>
                <a:r>
                  <a:rPr lang="hr-HR" sz="2200" dirty="0" smtClean="0">
                    <a:solidFill>
                      <a:sysClr val="windowText" lastClr="000000"/>
                    </a:solidFill>
                  </a:rPr>
                  <a:t>MFIN</a:t>
                </a:r>
              </a:p>
            </p:txBody>
          </p:sp>
        </p:grpSp>
        <p:sp>
          <p:nvSpPr>
            <p:cNvPr id="21" name="TekstniOkvir 20"/>
            <p:cNvSpPr txBox="1"/>
            <p:nvPr/>
          </p:nvSpPr>
          <p:spPr>
            <a:xfrm>
              <a:off x="289490" y="3027060"/>
              <a:ext cx="1847850" cy="430887"/>
            </a:xfrm>
            <a:prstGeom prst="rect">
              <a:avLst/>
            </a:prstGeom>
            <a:noFill/>
            <a:ln w="28575">
              <a:solidFill>
                <a:srgbClr val="0059A9"/>
              </a:solidFill>
            </a:ln>
          </p:spPr>
          <p:txBody>
            <a:bodyPr wrap="square" rtlCol="0">
              <a:spAutoFit/>
            </a:bodyPr>
            <a:lstStyle/>
            <a:p>
              <a:pPr algn="ctr"/>
              <a:r>
                <a:rPr lang="hr-HR" sz="2200" dirty="0" smtClean="0">
                  <a:solidFill>
                    <a:sysClr val="windowText" lastClr="000000"/>
                  </a:solidFill>
                </a:rPr>
                <a:t>DUZS</a:t>
              </a:r>
            </a:p>
          </p:txBody>
        </p:sp>
      </p:grpSp>
      <p:grpSp>
        <p:nvGrpSpPr>
          <p:cNvPr id="3" name="Grupa 2"/>
          <p:cNvGrpSpPr/>
          <p:nvPr/>
        </p:nvGrpSpPr>
        <p:grpSpPr>
          <a:xfrm>
            <a:off x="155912" y="3843843"/>
            <a:ext cx="6226829" cy="2857500"/>
            <a:chOff x="155912" y="3843843"/>
            <a:chExt cx="6226829" cy="2857500"/>
          </a:xfrm>
        </p:grpSpPr>
        <p:sp>
          <p:nvSpPr>
            <p:cNvPr id="5" name="Pravokutnik 4"/>
            <p:cNvSpPr/>
            <p:nvPr/>
          </p:nvSpPr>
          <p:spPr>
            <a:xfrm>
              <a:off x="155912" y="3843843"/>
              <a:ext cx="6226829" cy="2857500"/>
            </a:xfrm>
            <a:prstGeom prst="rect">
              <a:avLst/>
            </a:prstGeom>
            <a:solidFill>
              <a:srgbClr val="FFFF00"/>
            </a:solidFill>
            <a:ln w="381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grpSp>
          <p:nvGrpSpPr>
            <p:cNvPr id="7" name="Grupa 74"/>
            <p:cNvGrpSpPr/>
            <p:nvPr/>
          </p:nvGrpSpPr>
          <p:grpSpPr>
            <a:xfrm>
              <a:off x="290815" y="3963722"/>
              <a:ext cx="3857292" cy="2550632"/>
              <a:chOff x="2948318" y="3963722"/>
              <a:chExt cx="3857292" cy="2550632"/>
            </a:xfrm>
          </p:grpSpPr>
          <p:sp>
            <p:nvSpPr>
              <p:cNvPr id="8" name="TekstniOkvir 7"/>
              <p:cNvSpPr txBox="1"/>
              <p:nvPr/>
            </p:nvSpPr>
            <p:spPr>
              <a:xfrm>
                <a:off x="2962608" y="3963722"/>
                <a:ext cx="1828800" cy="769441"/>
              </a:xfrm>
              <a:prstGeom prst="rect">
                <a:avLst/>
              </a:prstGeom>
              <a:solidFill>
                <a:srgbClr val="92D050"/>
              </a:solidFill>
              <a:ln w="28575">
                <a:solidFill>
                  <a:srgbClr val="009900"/>
                </a:solidFill>
              </a:ln>
            </p:spPr>
            <p:txBody>
              <a:bodyPr wrap="square" rtlCol="0">
                <a:spAutoFit/>
              </a:bodyPr>
              <a:lstStyle/>
              <a:p>
                <a:pPr algn="ctr"/>
                <a:r>
                  <a:rPr lang="hr-HR" sz="2200" dirty="0" smtClean="0">
                    <a:solidFill>
                      <a:sysClr val="windowText" lastClr="000000"/>
                    </a:solidFill>
                  </a:rPr>
                  <a:t>ORUŽANE</a:t>
                </a:r>
              </a:p>
              <a:p>
                <a:pPr algn="ctr"/>
                <a:r>
                  <a:rPr lang="hr-HR" sz="2200" dirty="0" smtClean="0">
                    <a:solidFill>
                      <a:sysClr val="windowText" lastClr="000000"/>
                    </a:solidFill>
                  </a:rPr>
                  <a:t>SNAGE RH</a:t>
                </a:r>
              </a:p>
            </p:txBody>
          </p:sp>
          <p:sp>
            <p:nvSpPr>
              <p:cNvPr id="9" name="TekstniOkvir 8"/>
              <p:cNvSpPr txBox="1"/>
              <p:nvPr/>
            </p:nvSpPr>
            <p:spPr>
              <a:xfrm>
                <a:off x="2948318" y="4859072"/>
                <a:ext cx="1847850" cy="769441"/>
              </a:xfrm>
              <a:prstGeom prst="rect">
                <a:avLst/>
              </a:prstGeom>
              <a:solidFill>
                <a:schemeClr val="accent1">
                  <a:lumMod val="60000"/>
                  <a:lumOff val="40000"/>
                </a:schemeClr>
              </a:solidFill>
              <a:ln w="28575">
                <a:solidFill>
                  <a:srgbClr val="0059A9"/>
                </a:solidFill>
              </a:ln>
            </p:spPr>
            <p:txBody>
              <a:bodyPr wrap="square" rtlCol="0">
                <a:spAutoFit/>
              </a:bodyPr>
              <a:lstStyle/>
              <a:p>
                <a:pPr algn="ctr"/>
                <a:r>
                  <a:rPr lang="hr-HR" sz="2200" dirty="0" smtClean="0">
                    <a:solidFill>
                      <a:sysClr val="windowText" lastClr="000000"/>
                    </a:solidFill>
                  </a:rPr>
                  <a:t>POLICIJA</a:t>
                </a:r>
              </a:p>
              <a:p>
                <a:pPr algn="ctr"/>
                <a:endParaRPr lang="hr-HR" sz="2200" dirty="0" smtClean="0">
                  <a:solidFill>
                    <a:sysClr val="windowText" lastClr="000000"/>
                  </a:solidFill>
                </a:endParaRPr>
              </a:p>
            </p:txBody>
          </p:sp>
          <p:sp>
            <p:nvSpPr>
              <p:cNvPr id="10" name="TekstniOkvir 9"/>
              <p:cNvSpPr txBox="1"/>
              <p:nvPr/>
            </p:nvSpPr>
            <p:spPr>
              <a:xfrm>
                <a:off x="4972048" y="3963722"/>
                <a:ext cx="1828800" cy="769441"/>
              </a:xfrm>
              <a:prstGeom prst="rect">
                <a:avLst/>
              </a:prstGeom>
              <a:solidFill>
                <a:srgbClr val="FF99CC"/>
              </a:solidFill>
              <a:ln w="19050">
                <a:solidFill>
                  <a:srgbClr val="CC0099"/>
                </a:solidFill>
              </a:ln>
            </p:spPr>
            <p:txBody>
              <a:bodyPr wrap="square" rtlCol="0">
                <a:spAutoFit/>
              </a:bodyPr>
              <a:lstStyle/>
              <a:p>
                <a:pPr algn="ctr"/>
                <a:r>
                  <a:rPr lang="hr-HR" sz="2200" dirty="0" smtClean="0">
                    <a:solidFill>
                      <a:sysClr val="windowText" lastClr="000000"/>
                    </a:solidFill>
                  </a:rPr>
                  <a:t>Diplomacija</a:t>
                </a:r>
              </a:p>
              <a:p>
                <a:pPr algn="ctr"/>
                <a:endParaRPr lang="hr-HR" sz="2200" dirty="0" smtClean="0">
                  <a:solidFill>
                    <a:sysClr val="windowText" lastClr="000000"/>
                  </a:solidFill>
                </a:endParaRPr>
              </a:p>
            </p:txBody>
          </p:sp>
          <p:sp>
            <p:nvSpPr>
              <p:cNvPr id="11" name="TekstniOkvir 10"/>
              <p:cNvSpPr txBox="1"/>
              <p:nvPr/>
            </p:nvSpPr>
            <p:spPr>
              <a:xfrm>
                <a:off x="4957759" y="5744913"/>
                <a:ext cx="1847850" cy="769441"/>
              </a:xfrm>
              <a:prstGeom prst="rect">
                <a:avLst/>
              </a:prstGeom>
              <a:solidFill>
                <a:schemeClr val="accent4">
                  <a:lumMod val="60000"/>
                  <a:lumOff val="40000"/>
                </a:schemeClr>
              </a:solidFill>
              <a:ln w="19050">
                <a:solidFill>
                  <a:schemeClr val="accent2">
                    <a:lumMod val="75000"/>
                  </a:schemeClr>
                </a:solidFill>
              </a:ln>
            </p:spPr>
            <p:txBody>
              <a:bodyPr wrap="square" rtlCol="0">
                <a:spAutoFit/>
              </a:bodyPr>
              <a:lstStyle/>
              <a:p>
                <a:pPr algn="ctr"/>
                <a:r>
                  <a:rPr lang="hr-HR" sz="2200" dirty="0" smtClean="0">
                    <a:solidFill>
                      <a:sysClr val="windowText" lastClr="000000"/>
                    </a:solidFill>
                  </a:rPr>
                  <a:t>Pravosudna tijela</a:t>
                </a:r>
              </a:p>
            </p:txBody>
          </p:sp>
          <p:sp>
            <p:nvSpPr>
              <p:cNvPr id="12" name="TekstniOkvir 11"/>
              <p:cNvSpPr txBox="1"/>
              <p:nvPr/>
            </p:nvSpPr>
            <p:spPr>
              <a:xfrm>
                <a:off x="4957760" y="4859067"/>
                <a:ext cx="1847850" cy="769441"/>
              </a:xfrm>
              <a:prstGeom prst="rect">
                <a:avLst/>
              </a:prstGeom>
              <a:solidFill>
                <a:srgbClr val="CC99FF"/>
              </a:solidFill>
              <a:ln w="19050">
                <a:solidFill>
                  <a:srgbClr val="CC3399"/>
                </a:solidFill>
              </a:ln>
            </p:spPr>
            <p:txBody>
              <a:bodyPr wrap="square" rtlCol="0">
                <a:spAutoFit/>
              </a:bodyPr>
              <a:lstStyle/>
              <a:p>
                <a:pPr algn="ctr"/>
                <a:r>
                  <a:rPr lang="hr-HR" sz="2200" dirty="0" smtClean="0">
                    <a:solidFill>
                      <a:sysClr val="windowText" lastClr="000000"/>
                    </a:solidFill>
                  </a:rPr>
                  <a:t>Carina i financije</a:t>
                </a:r>
              </a:p>
            </p:txBody>
          </p:sp>
        </p:grpSp>
        <p:sp>
          <p:nvSpPr>
            <p:cNvPr id="22" name="TekstniOkvir 21"/>
            <p:cNvSpPr txBox="1"/>
            <p:nvPr/>
          </p:nvSpPr>
          <p:spPr>
            <a:xfrm>
              <a:off x="286048" y="5754430"/>
              <a:ext cx="1847850" cy="769441"/>
            </a:xfrm>
            <a:prstGeom prst="rect">
              <a:avLst/>
            </a:prstGeom>
            <a:solidFill>
              <a:schemeClr val="accent1">
                <a:lumMod val="60000"/>
                <a:lumOff val="40000"/>
              </a:schemeClr>
            </a:solidFill>
            <a:ln w="28575">
              <a:solidFill>
                <a:schemeClr val="accent1"/>
              </a:solidFill>
            </a:ln>
          </p:spPr>
          <p:txBody>
            <a:bodyPr wrap="square" rtlCol="0">
              <a:spAutoFit/>
            </a:bodyPr>
            <a:lstStyle/>
            <a:p>
              <a:pPr algn="ctr"/>
              <a:r>
                <a:rPr lang="hr-HR" sz="2200" dirty="0" smtClean="0">
                  <a:solidFill>
                    <a:sysClr val="windowText" lastClr="000000"/>
                  </a:solidFill>
                </a:rPr>
                <a:t>TIJELA ZA </a:t>
              </a:r>
              <a:r>
                <a:rPr lang="hr-HR" sz="2200" dirty="0" err="1" smtClean="0">
                  <a:solidFill>
                    <a:sysClr val="windowText" lastClr="000000"/>
                  </a:solidFill>
                </a:rPr>
                <a:t>ZiS</a:t>
              </a:r>
              <a:endParaRPr lang="hr-HR" sz="2200" dirty="0" smtClean="0">
                <a:solidFill>
                  <a:sysClr val="windowText" lastClr="000000"/>
                </a:solidFill>
              </a:endParaRPr>
            </a:p>
            <a:p>
              <a:pPr algn="ctr"/>
              <a:r>
                <a:rPr lang="hr-HR" sz="2200" dirty="0" smtClean="0">
                  <a:solidFill>
                    <a:sysClr val="windowText" lastClr="000000"/>
                  </a:solidFill>
                </a:rPr>
                <a:t>i CZ</a:t>
              </a:r>
            </a:p>
          </p:txBody>
        </p:sp>
        <p:sp>
          <p:nvSpPr>
            <p:cNvPr id="29" name="TekstniOkvir 28"/>
            <p:cNvSpPr txBox="1"/>
            <p:nvPr/>
          </p:nvSpPr>
          <p:spPr>
            <a:xfrm>
              <a:off x="4285787" y="4193938"/>
              <a:ext cx="2018083" cy="1323439"/>
            </a:xfrm>
            <a:prstGeom prst="rect">
              <a:avLst/>
            </a:prstGeom>
            <a:solidFill>
              <a:schemeClr val="bg2">
                <a:lumMod val="75000"/>
              </a:schemeClr>
            </a:solidFill>
            <a:ln w="12700">
              <a:solidFill>
                <a:srgbClr val="FF0000"/>
              </a:solidFill>
            </a:ln>
          </p:spPr>
          <p:txBody>
            <a:bodyPr wrap="square" rtlCol="0">
              <a:spAutoFit/>
            </a:bodyPr>
            <a:lstStyle/>
            <a:p>
              <a:pPr algn="ctr"/>
              <a:r>
                <a:rPr lang="hr-HR" sz="2000" dirty="0" smtClean="0">
                  <a:solidFill>
                    <a:sysClr val="windowText" lastClr="000000"/>
                  </a:solidFill>
                </a:rPr>
                <a:t>TIJELA</a:t>
              </a:r>
            </a:p>
            <a:p>
              <a:pPr algn="ctr"/>
              <a:r>
                <a:rPr lang="hr-HR" sz="2000" dirty="0" smtClean="0">
                  <a:solidFill>
                    <a:sysClr val="windowText" lastClr="000000"/>
                  </a:solidFill>
                </a:rPr>
                <a:t>SIGURNOSNO-</a:t>
              </a:r>
            </a:p>
            <a:p>
              <a:pPr algn="ctr"/>
              <a:r>
                <a:rPr lang="hr-HR" sz="2000" dirty="0" smtClean="0">
                  <a:solidFill>
                    <a:sysClr val="windowText" lastClr="000000"/>
                  </a:solidFill>
                </a:rPr>
                <a:t>OBAVJEŠTAJNOG SUSTAVA</a:t>
              </a:r>
            </a:p>
          </p:txBody>
        </p:sp>
      </p:grpSp>
      <p:grpSp>
        <p:nvGrpSpPr>
          <p:cNvPr id="56" name="Grupa 55"/>
          <p:cNvGrpSpPr/>
          <p:nvPr/>
        </p:nvGrpSpPr>
        <p:grpSpPr>
          <a:xfrm>
            <a:off x="4527772" y="1938926"/>
            <a:ext cx="3814794" cy="4340149"/>
            <a:chOff x="4527772" y="1938926"/>
            <a:chExt cx="3814794" cy="4340149"/>
          </a:xfrm>
        </p:grpSpPr>
        <p:sp>
          <p:nvSpPr>
            <p:cNvPr id="13" name="TekstniOkvir 12"/>
            <p:cNvSpPr txBox="1"/>
            <p:nvPr/>
          </p:nvSpPr>
          <p:spPr>
            <a:xfrm>
              <a:off x="6513766" y="3816862"/>
              <a:ext cx="1828800" cy="2462213"/>
            </a:xfrm>
            <a:prstGeom prst="rect">
              <a:avLst/>
            </a:prstGeom>
            <a:noFill/>
            <a:ln w="9525">
              <a:solidFill>
                <a:schemeClr val="tx1"/>
              </a:solidFill>
              <a:prstDash val="dash"/>
            </a:ln>
          </p:spPr>
          <p:txBody>
            <a:bodyPr wrap="square" rtlCol="0">
              <a:spAutoFit/>
            </a:bodyPr>
            <a:lstStyle/>
            <a:p>
              <a:pPr algn="ctr">
                <a:buFont typeface="Arial" pitchFamily="34" charset="0"/>
                <a:buChar char="•"/>
              </a:pPr>
              <a:r>
                <a:rPr lang="hr-HR" sz="2200" dirty="0" smtClean="0">
                  <a:solidFill>
                    <a:sysClr val="windowText" lastClr="000000"/>
                  </a:solidFill>
                </a:rPr>
                <a:t>Agencije</a:t>
              </a:r>
            </a:p>
            <a:p>
              <a:pPr algn="ctr">
                <a:buFont typeface="Arial" pitchFamily="34" charset="0"/>
                <a:buChar char="•"/>
              </a:pPr>
              <a:r>
                <a:rPr lang="hr-HR" sz="2200" dirty="0" smtClean="0">
                  <a:solidFill>
                    <a:sysClr val="windowText" lastClr="000000"/>
                  </a:solidFill>
                </a:rPr>
                <a:t>Zavodi</a:t>
              </a:r>
            </a:p>
            <a:p>
              <a:pPr algn="ctr">
                <a:buFont typeface="Arial" pitchFamily="34" charset="0"/>
                <a:buChar char="•"/>
              </a:pPr>
              <a:r>
                <a:rPr lang="hr-HR" sz="2200" dirty="0" smtClean="0">
                  <a:solidFill>
                    <a:sysClr val="windowText" lastClr="000000"/>
                  </a:solidFill>
                </a:rPr>
                <a:t>Instituti</a:t>
              </a:r>
            </a:p>
            <a:p>
              <a:pPr algn="ctr">
                <a:buFont typeface="Arial" pitchFamily="34" charset="0"/>
                <a:buChar char="•"/>
              </a:pPr>
              <a:r>
                <a:rPr lang="hr-HR" sz="2200" dirty="0" smtClean="0">
                  <a:solidFill>
                    <a:sysClr val="windowText" lastClr="000000"/>
                  </a:solidFill>
                </a:rPr>
                <a:t> Inspekcije</a:t>
              </a:r>
            </a:p>
            <a:p>
              <a:pPr algn="ctr">
                <a:buFont typeface="Arial" pitchFamily="34" charset="0"/>
                <a:buChar char="•"/>
              </a:pPr>
              <a:r>
                <a:rPr lang="hr-HR" sz="2200" dirty="0" smtClean="0">
                  <a:solidFill>
                    <a:sysClr val="windowText" lastClr="000000"/>
                  </a:solidFill>
                </a:rPr>
                <a:t>Laboratoriji</a:t>
              </a:r>
            </a:p>
            <a:p>
              <a:pPr algn="ctr">
                <a:buFont typeface="Arial" pitchFamily="34" charset="0"/>
                <a:buChar char="•"/>
              </a:pPr>
              <a:r>
                <a:rPr lang="hr-HR" sz="2200" dirty="0" smtClean="0">
                  <a:solidFill>
                    <a:sysClr val="windowText" lastClr="000000"/>
                  </a:solidFill>
                </a:rPr>
                <a:t>Centri</a:t>
              </a:r>
            </a:p>
            <a:p>
              <a:pPr algn="ctr">
                <a:buFont typeface="Arial" pitchFamily="34" charset="0"/>
                <a:buChar char="•"/>
              </a:pPr>
              <a:r>
                <a:rPr lang="hr-HR" sz="2200" dirty="0" smtClean="0">
                  <a:solidFill>
                    <a:sysClr val="windowText" lastClr="000000"/>
                  </a:solidFill>
                </a:rPr>
                <a:t>Službe</a:t>
              </a:r>
            </a:p>
          </p:txBody>
        </p:sp>
        <p:sp>
          <p:nvSpPr>
            <p:cNvPr id="23" name="TekstniOkvir 22"/>
            <p:cNvSpPr txBox="1"/>
            <p:nvPr/>
          </p:nvSpPr>
          <p:spPr>
            <a:xfrm>
              <a:off x="4527772" y="1938926"/>
              <a:ext cx="3709938" cy="1323439"/>
            </a:xfrm>
            <a:prstGeom prst="rect">
              <a:avLst/>
            </a:prstGeom>
            <a:solidFill>
              <a:schemeClr val="bg1"/>
            </a:solidFill>
            <a:ln w="12700">
              <a:solidFill>
                <a:srgbClr val="FF0000"/>
              </a:solidFill>
            </a:ln>
          </p:spPr>
          <p:txBody>
            <a:bodyPr wrap="square" rtlCol="0">
              <a:spAutoFit/>
            </a:bodyPr>
            <a:lstStyle/>
            <a:p>
              <a:pPr algn="ctr"/>
              <a:r>
                <a:rPr lang="hr-HR" sz="2000" dirty="0" smtClean="0">
                  <a:solidFill>
                    <a:sysClr val="windowText" lastClr="000000"/>
                  </a:solidFill>
                </a:rPr>
                <a:t>Središnja tijela državne uprave </a:t>
              </a:r>
            </a:p>
            <a:p>
              <a:pPr algn="ctr"/>
              <a:r>
                <a:rPr lang="hr-HR" sz="2000" dirty="0" smtClean="0">
                  <a:solidFill>
                    <a:sysClr val="windowText" lastClr="000000"/>
                  </a:solidFill>
                </a:rPr>
                <a:t>koja u djelokrugu imaju NKI</a:t>
              </a:r>
            </a:p>
            <a:p>
              <a:pPr algn="ctr"/>
              <a:r>
                <a:rPr lang="hr-HR" sz="2000" dirty="0" smtClean="0">
                  <a:solidFill>
                    <a:sysClr val="windowText" lastClr="000000"/>
                  </a:solidFill>
                </a:rPr>
                <a:t>i državna tijela specijalizirana za pojedina područja</a:t>
              </a:r>
            </a:p>
          </p:txBody>
        </p:sp>
      </p:grpSp>
      <p:grpSp>
        <p:nvGrpSpPr>
          <p:cNvPr id="57" name="Grupa 56"/>
          <p:cNvGrpSpPr/>
          <p:nvPr/>
        </p:nvGrpSpPr>
        <p:grpSpPr>
          <a:xfrm>
            <a:off x="8338798" y="1927491"/>
            <a:ext cx="3676997" cy="4603410"/>
            <a:chOff x="8338798" y="1927491"/>
            <a:chExt cx="3676997" cy="4603410"/>
          </a:xfrm>
        </p:grpSpPr>
        <p:sp>
          <p:nvSpPr>
            <p:cNvPr id="14" name="TekstniOkvir 13"/>
            <p:cNvSpPr txBox="1"/>
            <p:nvPr/>
          </p:nvSpPr>
          <p:spPr>
            <a:xfrm>
              <a:off x="8338798" y="3816862"/>
              <a:ext cx="1828800" cy="2123658"/>
            </a:xfrm>
            <a:prstGeom prst="rect">
              <a:avLst/>
            </a:prstGeom>
            <a:noFill/>
            <a:ln w="9525">
              <a:solidFill>
                <a:schemeClr val="tx1"/>
              </a:solidFill>
              <a:prstDash val="dash"/>
            </a:ln>
          </p:spPr>
          <p:txBody>
            <a:bodyPr wrap="square" rtlCol="0">
              <a:spAutoFit/>
            </a:bodyPr>
            <a:lstStyle/>
            <a:p>
              <a:pPr algn="ctr"/>
              <a:r>
                <a:rPr lang="hr-HR" sz="2200" dirty="0" smtClean="0">
                  <a:solidFill>
                    <a:sysClr val="windowText" lastClr="000000"/>
                  </a:solidFill>
                </a:rPr>
                <a:t>Tijela iz nadležnosti drugih</a:t>
              </a:r>
              <a:r>
                <a:rPr lang="hr-HR" sz="2200" dirty="0">
                  <a:solidFill>
                    <a:sysClr val="windowText" lastClr="000000"/>
                  </a:solidFill>
                </a:rPr>
                <a:t> </a:t>
              </a:r>
              <a:r>
                <a:rPr lang="hr-HR" sz="2200" dirty="0" smtClean="0">
                  <a:solidFill>
                    <a:sysClr val="windowText" lastClr="000000"/>
                  </a:solidFill>
                </a:rPr>
                <a:t>Središnjih tijela državne uprave</a:t>
              </a:r>
            </a:p>
          </p:txBody>
        </p:sp>
        <p:sp>
          <p:nvSpPr>
            <p:cNvPr id="24" name="Pravokutnik 23"/>
            <p:cNvSpPr/>
            <p:nvPr/>
          </p:nvSpPr>
          <p:spPr>
            <a:xfrm>
              <a:off x="8417454" y="1927491"/>
              <a:ext cx="1721904" cy="1752600"/>
            </a:xfrm>
            <a:prstGeom prst="rect">
              <a:avLst/>
            </a:prstGeom>
            <a:solidFill>
              <a:schemeClr val="bg1"/>
            </a:solidFill>
            <a:ln w="28575">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dirty="0" smtClean="0">
                  <a:solidFill>
                    <a:sysClr val="windowText" lastClr="000000"/>
                  </a:solidFill>
                </a:rPr>
                <a:t>Druga središnja tijela državne uprave </a:t>
              </a:r>
              <a:endParaRPr lang="hr-HR" dirty="0">
                <a:solidFill>
                  <a:sysClr val="windowText" lastClr="000000"/>
                </a:solidFill>
              </a:endParaRPr>
            </a:p>
          </p:txBody>
        </p:sp>
        <p:sp>
          <p:nvSpPr>
            <p:cNvPr id="26" name="TekstniOkvir 25"/>
            <p:cNvSpPr txBox="1"/>
            <p:nvPr/>
          </p:nvSpPr>
          <p:spPr>
            <a:xfrm>
              <a:off x="10182222" y="3812829"/>
              <a:ext cx="1828800" cy="1508105"/>
            </a:xfrm>
            <a:prstGeom prst="rect">
              <a:avLst/>
            </a:prstGeom>
            <a:noFill/>
            <a:ln w="9525">
              <a:solidFill>
                <a:schemeClr val="tx1"/>
              </a:solidFill>
              <a:prstDash val="dash"/>
            </a:ln>
          </p:spPr>
          <p:txBody>
            <a:bodyPr wrap="square" rtlCol="0">
              <a:spAutoFit/>
            </a:bodyPr>
            <a:lstStyle/>
            <a:p>
              <a:pPr algn="ctr"/>
              <a:r>
                <a:rPr lang="hr-HR" sz="1600" dirty="0" smtClean="0">
                  <a:solidFill>
                    <a:sysClr val="windowText" lastClr="000000"/>
                  </a:solidFill>
                </a:rPr>
                <a:t>PRAVNE OSOBE I RESURSI</a:t>
              </a:r>
            </a:p>
            <a:p>
              <a:pPr algn="ctr"/>
              <a:r>
                <a:rPr lang="hr-HR" sz="2000" dirty="0" smtClean="0">
                  <a:solidFill>
                    <a:sysClr val="windowText" lastClr="000000"/>
                  </a:solidFill>
                </a:rPr>
                <a:t>Javnog i</a:t>
              </a:r>
            </a:p>
            <a:p>
              <a:pPr algn="ctr"/>
              <a:r>
                <a:rPr lang="hr-HR" sz="2000" dirty="0" smtClean="0">
                  <a:solidFill>
                    <a:sysClr val="windowText" lastClr="000000"/>
                  </a:solidFill>
                </a:rPr>
                <a:t>Privatnog sektora</a:t>
              </a:r>
            </a:p>
          </p:txBody>
        </p:sp>
        <p:sp>
          <p:nvSpPr>
            <p:cNvPr id="27" name="TekstniOkvir 26"/>
            <p:cNvSpPr txBox="1"/>
            <p:nvPr/>
          </p:nvSpPr>
          <p:spPr>
            <a:xfrm>
              <a:off x="10186995" y="5330572"/>
              <a:ext cx="1828800" cy="1200329"/>
            </a:xfrm>
            <a:prstGeom prst="rect">
              <a:avLst/>
            </a:prstGeom>
            <a:noFill/>
            <a:ln w="9525">
              <a:solidFill>
                <a:schemeClr val="tx1"/>
              </a:solidFill>
              <a:prstDash val="dash"/>
            </a:ln>
          </p:spPr>
          <p:txBody>
            <a:bodyPr wrap="square" rtlCol="0">
              <a:spAutoFit/>
            </a:bodyPr>
            <a:lstStyle/>
            <a:p>
              <a:pPr algn="ctr"/>
              <a:r>
                <a:rPr lang="hr-HR" dirty="0" smtClean="0">
                  <a:solidFill>
                    <a:sysClr val="windowText" lastClr="000000"/>
                  </a:solidFill>
                </a:rPr>
                <a:t>UDRUGE</a:t>
              </a:r>
            </a:p>
            <a:p>
              <a:pPr algn="ctr"/>
              <a:r>
                <a:rPr lang="hr-HR" dirty="0" smtClean="0">
                  <a:solidFill>
                    <a:sysClr val="windowText" lastClr="000000"/>
                  </a:solidFill>
                </a:rPr>
                <a:t>Građana</a:t>
              </a:r>
            </a:p>
            <a:p>
              <a:pPr algn="ctr"/>
              <a:r>
                <a:rPr lang="hr-HR" dirty="0" smtClean="0">
                  <a:solidFill>
                    <a:sysClr val="windowText" lastClr="000000"/>
                  </a:solidFill>
                </a:rPr>
                <a:t>Strukovne</a:t>
              </a:r>
            </a:p>
            <a:p>
              <a:pPr algn="ctr"/>
              <a:r>
                <a:rPr lang="hr-HR" dirty="0" smtClean="0">
                  <a:solidFill>
                    <a:sysClr val="windowText" lastClr="000000"/>
                  </a:solidFill>
                </a:rPr>
                <a:t>Iz DR</a:t>
              </a:r>
            </a:p>
          </p:txBody>
        </p:sp>
        <p:sp>
          <p:nvSpPr>
            <p:cNvPr id="47" name="Strelica dolje 46"/>
            <p:cNvSpPr/>
            <p:nvPr/>
          </p:nvSpPr>
          <p:spPr>
            <a:xfrm>
              <a:off x="9839335" y="3394903"/>
              <a:ext cx="203385" cy="721219"/>
            </a:xfrm>
            <a:prstGeom prst="downArrow">
              <a:avLst/>
            </a:prstGeom>
            <a:solidFill>
              <a:schemeClr val="tx1">
                <a:lumMod val="50000"/>
                <a:lumOff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grpSp>
      <p:sp>
        <p:nvSpPr>
          <p:cNvPr id="25" name="Pravokutnik 24"/>
          <p:cNvSpPr/>
          <p:nvPr/>
        </p:nvSpPr>
        <p:spPr>
          <a:xfrm>
            <a:off x="2886069" y="100009"/>
            <a:ext cx="5800725" cy="489444"/>
          </a:xfrm>
          <a:prstGeom prst="rect">
            <a:avLst/>
          </a:prstGeom>
          <a:solidFill>
            <a:schemeClr val="accent1">
              <a:lumMod val="40000"/>
              <a:lumOff val="6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2400" b="1" dirty="0" smtClean="0">
                <a:solidFill>
                  <a:schemeClr val="tx1"/>
                </a:solidFill>
              </a:rPr>
              <a:t>VIJEĆE ZA NACIONALNU SIGURNOST</a:t>
            </a:r>
            <a:endParaRPr lang="hr-HR" sz="2400" b="1" dirty="0">
              <a:solidFill>
                <a:schemeClr val="tx1"/>
              </a:solidFill>
            </a:endParaRPr>
          </a:p>
        </p:txBody>
      </p:sp>
      <p:sp>
        <p:nvSpPr>
          <p:cNvPr id="60" name="Pravokutnik 59"/>
          <p:cNvSpPr/>
          <p:nvPr/>
        </p:nvSpPr>
        <p:spPr>
          <a:xfrm>
            <a:off x="134270" y="715663"/>
            <a:ext cx="11905952" cy="1048349"/>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dirty="0">
              <a:solidFill>
                <a:sysClr val="windowText" lastClr="000000"/>
              </a:solidFill>
            </a:endParaRPr>
          </a:p>
        </p:txBody>
      </p:sp>
      <p:sp>
        <p:nvSpPr>
          <p:cNvPr id="61" name="TekstniOkvir 60"/>
          <p:cNvSpPr txBox="1"/>
          <p:nvPr/>
        </p:nvSpPr>
        <p:spPr>
          <a:xfrm>
            <a:off x="276525" y="842286"/>
            <a:ext cx="1214645" cy="830997"/>
          </a:xfrm>
          <a:prstGeom prst="rect">
            <a:avLst/>
          </a:prstGeom>
          <a:solidFill>
            <a:schemeClr val="bg1"/>
          </a:solidFill>
          <a:ln w="28575">
            <a:solidFill>
              <a:schemeClr val="bg1"/>
            </a:solidFill>
          </a:ln>
        </p:spPr>
        <p:txBody>
          <a:bodyPr wrap="square" rtlCol="0">
            <a:spAutoFit/>
          </a:bodyPr>
          <a:lstStyle/>
          <a:p>
            <a:pPr algn="ctr"/>
            <a:r>
              <a:rPr lang="hr-HR" sz="1600" b="1" dirty="0" smtClean="0">
                <a:solidFill>
                  <a:sysClr val="windowText" lastClr="000000"/>
                </a:solidFill>
              </a:rPr>
              <a:t>KOORDI-</a:t>
            </a:r>
          </a:p>
          <a:p>
            <a:pPr algn="ctr"/>
            <a:r>
              <a:rPr lang="hr-HR" sz="1600" b="1" dirty="0" smtClean="0">
                <a:solidFill>
                  <a:sysClr val="windowText" lastClr="000000"/>
                </a:solidFill>
              </a:rPr>
              <a:t>NACIJA ZA SUDOS</a:t>
            </a:r>
          </a:p>
        </p:txBody>
      </p:sp>
      <p:grpSp>
        <p:nvGrpSpPr>
          <p:cNvPr id="62" name="Grupa 61"/>
          <p:cNvGrpSpPr/>
          <p:nvPr/>
        </p:nvGrpSpPr>
        <p:grpSpPr>
          <a:xfrm>
            <a:off x="1734802" y="819848"/>
            <a:ext cx="9224217" cy="815033"/>
            <a:chOff x="1734802" y="285011"/>
            <a:chExt cx="9224217" cy="815033"/>
          </a:xfrm>
        </p:grpSpPr>
        <p:sp>
          <p:nvSpPr>
            <p:cNvPr id="63" name="TekstniOkvir 62"/>
            <p:cNvSpPr txBox="1"/>
            <p:nvPr/>
          </p:nvSpPr>
          <p:spPr>
            <a:xfrm>
              <a:off x="1734802" y="719767"/>
              <a:ext cx="977069"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err="1" smtClean="0">
                  <a:solidFill>
                    <a:sysClr val="windowText" lastClr="000000"/>
                  </a:solidFill>
                </a:rPr>
                <a:t>sPRHns</a:t>
              </a:r>
              <a:endParaRPr lang="hr-HR" dirty="0" smtClean="0">
                <a:solidFill>
                  <a:sysClr val="windowText" lastClr="000000"/>
                </a:solidFill>
              </a:endParaRPr>
            </a:p>
          </p:txBody>
        </p:sp>
        <p:sp>
          <p:nvSpPr>
            <p:cNvPr id="64" name="TekstniOkvir 63"/>
            <p:cNvSpPr txBox="1"/>
            <p:nvPr/>
          </p:nvSpPr>
          <p:spPr>
            <a:xfrm>
              <a:off x="2750337" y="719213"/>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MUP</a:t>
              </a:r>
            </a:p>
          </p:txBody>
        </p:sp>
        <p:sp>
          <p:nvSpPr>
            <p:cNvPr id="65" name="TekstniOkvir 64"/>
            <p:cNvSpPr txBox="1"/>
            <p:nvPr/>
          </p:nvSpPr>
          <p:spPr>
            <a:xfrm>
              <a:off x="3681989" y="287888"/>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MVEP</a:t>
              </a:r>
            </a:p>
          </p:txBody>
        </p:sp>
        <p:sp>
          <p:nvSpPr>
            <p:cNvPr id="66" name="TekstniOkvir 65"/>
            <p:cNvSpPr txBox="1"/>
            <p:nvPr/>
          </p:nvSpPr>
          <p:spPr>
            <a:xfrm>
              <a:off x="3679112" y="716335"/>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MFIN</a:t>
              </a:r>
            </a:p>
          </p:txBody>
        </p:sp>
        <p:sp>
          <p:nvSpPr>
            <p:cNvPr id="67" name="TekstniOkvir 66"/>
            <p:cNvSpPr txBox="1"/>
            <p:nvPr/>
          </p:nvSpPr>
          <p:spPr>
            <a:xfrm>
              <a:off x="4610766" y="285011"/>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MPRH</a:t>
              </a:r>
            </a:p>
          </p:txBody>
        </p:sp>
        <p:sp>
          <p:nvSpPr>
            <p:cNvPr id="68" name="TekstniOkvir 67"/>
            <p:cNvSpPr txBox="1"/>
            <p:nvPr/>
          </p:nvSpPr>
          <p:spPr>
            <a:xfrm>
              <a:off x="4610769" y="716336"/>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MHBR</a:t>
              </a:r>
            </a:p>
          </p:txBody>
        </p:sp>
        <p:sp>
          <p:nvSpPr>
            <p:cNvPr id="69" name="TekstniOkvir 68"/>
            <p:cNvSpPr txBox="1"/>
            <p:nvPr/>
          </p:nvSpPr>
          <p:spPr>
            <a:xfrm>
              <a:off x="5539541" y="730712"/>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MZOE</a:t>
              </a:r>
            </a:p>
          </p:txBody>
        </p:sp>
        <p:sp>
          <p:nvSpPr>
            <p:cNvPr id="70" name="TekstniOkvir 69"/>
            <p:cNvSpPr txBox="1"/>
            <p:nvPr/>
          </p:nvSpPr>
          <p:spPr>
            <a:xfrm>
              <a:off x="6471201" y="299387"/>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MZDR</a:t>
              </a:r>
            </a:p>
          </p:txBody>
        </p:sp>
        <p:sp>
          <p:nvSpPr>
            <p:cNvPr id="72" name="TekstniOkvir 71"/>
            <p:cNvSpPr txBox="1"/>
            <p:nvPr/>
          </p:nvSpPr>
          <p:spPr>
            <a:xfrm>
              <a:off x="7399980" y="296510"/>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NGSOS</a:t>
              </a:r>
            </a:p>
          </p:txBody>
        </p:sp>
        <p:sp>
          <p:nvSpPr>
            <p:cNvPr id="73" name="TekstniOkvir 72"/>
            <p:cNvSpPr txBox="1"/>
            <p:nvPr/>
          </p:nvSpPr>
          <p:spPr>
            <a:xfrm>
              <a:off x="7399978" y="727835"/>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GRPOL</a:t>
              </a:r>
            </a:p>
          </p:txBody>
        </p:sp>
        <p:sp>
          <p:nvSpPr>
            <p:cNvPr id="74" name="TekstniOkvir 73"/>
            <p:cNvSpPr txBox="1"/>
            <p:nvPr/>
          </p:nvSpPr>
          <p:spPr>
            <a:xfrm>
              <a:off x="5539547" y="299387"/>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MMPI</a:t>
              </a:r>
            </a:p>
          </p:txBody>
        </p:sp>
        <p:sp>
          <p:nvSpPr>
            <p:cNvPr id="76" name="TekstniOkvir 75"/>
            <p:cNvSpPr txBox="1"/>
            <p:nvPr/>
          </p:nvSpPr>
          <p:spPr>
            <a:xfrm>
              <a:off x="6468328" y="727831"/>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RDUZS</a:t>
              </a:r>
            </a:p>
          </p:txBody>
        </p:sp>
        <p:sp>
          <p:nvSpPr>
            <p:cNvPr id="77" name="TekstniOkvir 76"/>
            <p:cNvSpPr txBox="1"/>
            <p:nvPr/>
          </p:nvSpPr>
          <p:spPr>
            <a:xfrm>
              <a:off x="8297125" y="296512"/>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PUVNS</a:t>
              </a:r>
            </a:p>
          </p:txBody>
        </p:sp>
        <p:sp>
          <p:nvSpPr>
            <p:cNvPr id="78" name="TekstniOkvir 77"/>
            <p:cNvSpPr txBox="1"/>
            <p:nvPr/>
          </p:nvSpPr>
          <p:spPr>
            <a:xfrm>
              <a:off x="8297123" y="727833"/>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a:solidFill>
                    <a:sysClr val="windowText" lastClr="000000"/>
                  </a:solidFill>
                </a:rPr>
                <a:t>R</a:t>
              </a:r>
              <a:r>
                <a:rPr lang="hr-HR" dirty="0" smtClean="0">
                  <a:solidFill>
                    <a:sysClr val="windowText" lastClr="000000"/>
                  </a:solidFill>
                </a:rPr>
                <a:t>SOA</a:t>
              </a:r>
            </a:p>
          </p:txBody>
        </p:sp>
        <p:sp>
          <p:nvSpPr>
            <p:cNvPr id="79" name="TekstniOkvir 78"/>
            <p:cNvSpPr txBox="1"/>
            <p:nvPr/>
          </p:nvSpPr>
          <p:spPr>
            <a:xfrm>
              <a:off x="9191394" y="293633"/>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RZSIS</a:t>
              </a:r>
            </a:p>
          </p:txBody>
        </p:sp>
        <p:sp>
          <p:nvSpPr>
            <p:cNvPr id="80" name="TekstniOkvir 79"/>
            <p:cNvSpPr txBox="1"/>
            <p:nvPr/>
          </p:nvSpPr>
          <p:spPr>
            <a:xfrm>
              <a:off x="9191397" y="724956"/>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RVSOA</a:t>
              </a:r>
            </a:p>
          </p:txBody>
        </p:sp>
        <p:sp>
          <p:nvSpPr>
            <p:cNvPr id="81" name="TekstniOkvir 80"/>
            <p:cNvSpPr txBox="1"/>
            <p:nvPr/>
          </p:nvSpPr>
          <p:spPr>
            <a:xfrm>
              <a:off x="2753202" y="290765"/>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MO</a:t>
              </a:r>
            </a:p>
          </p:txBody>
        </p:sp>
        <p:sp>
          <p:nvSpPr>
            <p:cNvPr id="82" name="TekstniOkvir 81"/>
            <p:cNvSpPr txBox="1"/>
            <p:nvPr/>
          </p:nvSpPr>
          <p:spPr>
            <a:xfrm>
              <a:off x="1752059" y="292610"/>
              <a:ext cx="977082" cy="367756"/>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b="1" dirty="0" err="1" smtClean="0">
                  <a:solidFill>
                    <a:sysClr val="windowText" lastClr="000000"/>
                  </a:solidFill>
                </a:rPr>
                <a:t>ppVRH</a:t>
              </a:r>
              <a:endParaRPr lang="hr-HR" b="1" dirty="0" smtClean="0">
                <a:solidFill>
                  <a:sysClr val="windowText" lastClr="000000"/>
                </a:solidFill>
              </a:endParaRPr>
            </a:p>
          </p:txBody>
        </p:sp>
        <p:sp>
          <p:nvSpPr>
            <p:cNvPr id="83" name="TekstniOkvir 82"/>
            <p:cNvSpPr txBox="1"/>
            <p:nvPr/>
          </p:nvSpPr>
          <p:spPr>
            <a:xfrm>
              <a:off x="10069014" y="288373"/>
              <a:ext cx="890005" cy="369332"/>
            </a:xfrm>
            <a:prstGeom prst="rect">
              <a:avLst/>
            </a:prstGeom>
            <a:solidFill>
              <a:schemeClr val="accent1">
                <a:lumMod val="40000"/>
                <a:lumOff val="60000"/>
              </a:schemeClr>
            </a:solidFill>
            <a:ln w="28575">
              <a:solidFill>
                <a:schemeClr val="accent1">
                  <a:lumMod val="75000"/>
                </a:schemeClr>
              </a:solidFill>
            </a:ln>
          </p:spPr>
          <p:txBody>
            <a:bodyPr wrap="square" rtlCol="0">
              <a:spAutoFit/>
            </a:bodyPr>
            <a:lstStyle/>
            <a:p>
              <a:pPr algn="ctr"/>
              <a:r>
                <a:rPr lang="hr-HR" dirty="0" smtClean="0">
                  <a:solidFill>
                    <a:sysClr val="windowText" lastClr="000000"/>
                  </a:solidFill>
                </a:rPr>
                <a:t>GVZ</a:t>
              </a:r>
            </a:p>
          </p:txBody>
        </p:sp>
      </p:grpSp>
    </p:spTree>
    <p:extLst>
      <p:ext uri="{BB962C8B-B14F-4D97-AF65-F5344CB8AC3E}">
        <p14:creationId xmlns:p14="http://schemas.microsoft.com/office/powerpoint/2010/main" val="3161493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1000"/>
                                        <p:tgtEl>
                                          <p:spTgt spid="4"/>
                                        </p:tgtEl>
                                      </p:cBhvr>
                                    </p:animEffect>
                                  </p:childTnLst>
                                </p:cTn>
                              </p:par>
                            </p:childTnLst>
                          </p:cTn>
                        </p:par>
                        <p:par>
                          <p:cTn id="8" fill="hold">
                            <p:stCondLst>
                              <p:cond delay="1000"/>
                            </p:stCondLst>
                            <p:childTnLst>
                              <p:par>
                                <p:cTn id="9" presetID="22" presetClass="entr" presetSubtype="8"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left)">
                                      <p:cBhvr>
                                        <p:cTn id="11" dur="10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1" fill="hold" nodeType="clickEffect">
                                  <p:stCondLst>
                                    <p:cond delay="0"/>
                                  </p:stCondLst>
                                  <p:childTnLst>
                                    <p:set>
                                      <p:cBhvr>
                                        <p:cTn id="15" dur="1" fill="hold">
                                          <p:stCondLst>
                                            <p:cond delay="0"/>
                                          </p:stCondLst>
                                        </p:cTn>
                                        <p:tgtEl>
                                          <p:spTgt spid="56"/>
                                        </p:tgtEl>
                                        <p:attrNameLst>
                                          <p:attrName>style.visibility</p:attrName>
                                        </p:attrNameLst>
                                      </p:cBhvr>
                                      <p:to>
                                        <p:strVal val="visible"/>
                                      </p:to>
                                    </p:set>
                                    <p:animEffect transition="in" filter="wipe(up)">
                                      <p:cBhvr>
                                        <p:cTn id="16" dur="1500"/>
                                        <p:tgtEl>
                                          <p:spTgt spid="56"/>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1" fill="hold" nodeType="clickEffect">
                                  <p:stCondLst>
                                    <p:cond delay="300"/>
                                  </p:stCondLst>
                                  <p:childTnLst>
                                    <p:set>
                                      <p:cBhvr>
                                        <p:cTn id="20" dur="1" fill="hold">
                                          <p:stCondLst>
                                            <p:cond delay="0"/>
                                          </p:stCondLst>
                                        </p:cTn>
                                        <p:tgtEl>
                                          <p:spTgt spid="57"/>
                                        </p:tgtEl>
                                        <p:attrNameLst>
                                          <p:attrName>style.visibility</p:attrName>
                                        </p:attrNameLst>
                                      </p:cBhvr>
                                      <p:to>
                                        <p:strVal val="visible"/>
                                      </p:to>
                                    </p:set>
                                    <p:animEffect transition="in" filter="wipe(up)">
                                      <p:cBhvr>
                                        <p:cTn id="21" dur="1500"/>
                                        <p:tgtEl>
                                          <p:spTgt spid="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utnik 1"/>
          <p:cNvSpPr/>
          <p:nvPr/>
        </p:nvSpPr>
        <p:spPr>
          <a:xfrm>
            <a:off x="983412" y="268942"/>
            <a:ext cx="10731259" cy="6078190"/>
          </a:xfrm>
          <a:prstGeom prst="rect">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indent="-457200">
              <a:buFont typeface="Arial" panose="020B0604020202020204" pitchFamily="34" charset="0"/>
              <a:buChar char="•"/>
            </a:pPr>
            <a:endParaRPr lang="hr-HR" sz="2800" dirty="0" smtClean="0">
              <a:solidFill>
                <a:schemeClr val="tx1"/>
              </a:solidFill>
            </a:endParaRPr>
          </a:p>
          <a:p>
            <a:pPr marL="457200" indent="-457200">
              <a:buFont typeface="Arial" panose="020B0604020202020204" pitchFamily="34" charset="0"/>
              <a:buChar char="•"/>
            </a:pPr>
            <a:endParaRPr lang="hr-HR" sz="2800" dirty="0">
              <a:solidFill>
                <a:schemeClr val="tx1"/>
              </a:solidFill>
            </a:endParaRPr>
          </a:p>
          <a:p>
            <a:pPr marL="457200" indent="-457200">
              <a:buFont typeface="Arial" panose="020B0604020202020204" pitchFamily="34" charset="0"/>
              <a:buChar char="•"/>
            </a:pPr>
            <a:r>
              <a:rPr lang="hr-HR" sz="2800" b="1" dirty="0">
                <a:solidFill>
                  <a:schemeClr val="tx1"/>
                </a:solidFill>
              </a:rPr>
              <a:t>Koordinacija za SUDOS </a:t>
            </a:r>
            <a:endParaRPr lang="hr-HR" sz="2800" b="1" dirty="0" smtClean="0">
              <a:solidFill>
                <a:schemeClr val="tx1"/>
              </a:solidFill>
            </a:endParaRPr>
          </a:p>
          <a:p>
            <a:pPr marL="914400" lvl="1" indent="-457200">
              <a:buFont typeface="Arial" panose="020B0604020202020204" pitchFamily="34" charset="0"/>
              <a:buChar char="•"/>
            </a:pPr>
            <a:r>
              <a:rPr lang="hr-HR" sz="2800" dirty="0" smtClean="0">
                <a:solidFill>
                  <a:schemeClr val="tx1"/>
                </a:solidFill>
              </a:rPr>
              <a:t>Sastaje </a:t>
            </a:r>
            <a:r>
              <a:rPr lang="hr-HR" sz="2800" dirty="0">
                <a:solidFill>
                  <a:schemeClr val="tx1"/>
                </a:solidFill>
              </a:rPr>
              <a:t>se po potrebi radi potpore  Kriznom stožeru </a:t>
            </a:r>
            <a:r>
              <a:rPr lang="hr-HR" sz="2800" dirty="0" smtClean="0">
                <a:solidFill>
                  <a:schemeClr val="tx1"/>
                </a:solidFill>
              </a:rPr>
              <a:t>MUP-a</a:t>
            </a:r>
            <a:endParaRPr lang="hr-HR" sz="2800" dirty="0">
              <a:solidFill>
                <a:schemeClr val="tx1"/>
              </a:solidFill>
            </a:endParaRPr>
          </a:p>
          <a:p>
            <a:pPr marL="914400" lvl="1" indent="-457200">
              <a:buFont typeface="Arial" panose="020B0604020202020204" pitchFamily="34" charset="0"/>
              <a:buChar char="•"/>
            </a:pPr>
            <a:r>
              <a:rPr lang="hr-HR" sz="2800" dirty="0">
                <a:solidFill>
                  <a:schemeClr val="tx1"/>
                </a:solidFill>
              </a:rPr>
              <a:t>Posredstvom nadležnih tijela državne uprave pokreće rješavanje problema u vezi osiguranja uvjeta za smještaj, transport, zdravstvenu skrb, ishranu </a:t>
            </a:r>
            <a:r>
              <a:rPr lang="hr-HR" sz="2800" dirty="0" smtClean="0">
                <a:solidFill>
                  <a:schemeClr val="tx1"/>
                </a:solidFill>
              </a:rPr>
              <a:t>izbjeglica i tranzit izbjeglica</a:t>
            </a:r>
            <a:endParaRPr lang="hr-HR" sz="2800" dirty="0">
              <a:solidFill>
                <a:schemeClr val="tx1"/>
              </a:solidFill>
            </a:endParaRPr>
          </a:p>
          <a:p>
            <a:pPr marL="914400" lvl="1" indent="-457200">
              <a:buFont typeface="Arial" panose="020B0604020202020204" pitchFamily="34" charset="0"/>
              <a:buChar char="•"/>
            </a:pPr>
            <a:r>
              <a:rPr lang="hr-HR" sz="2800" dirty="0">
                <a:solidFill>
                  <a:schemeClr val="tx1"/>
                </a:solidFill>
              </a:rPr>
              <a:t>Posredstvom MVEP poduzima mjere za osiguranje izlaza iz RH svim izbjeglim osobama koje su ušle u RH</a:t>
            </a:r>
          </a:p>
          <a:p>
            <a:pPr marL="914400" lvl="1" indent="-457200">
              <a:buFont typeface="Arial" panose="020B0604020202020204" pitchFamily="34" charset="0"/>
              <a:buChar char="•"/>
            </a:pPr>
            <a:r>
              <a:rPr lang="hr-HR" sz="2800" dirty="0">
                <a:solidFill>
                  <a:schemeClr val="tx1"/>
                </a:solidFill>
              </a:rPr>
              <a:t>Organizirati da SOA provodi potrebne mjere radi identificiranja sigurnosno sumnjivih osoba</a:t>
            </a:r>
          </a:p>
          <a:p>
            <a:pPr marL="914400" lvl="1" indent="-457200">
              <a:buFont typeface="Arial" panose="020B0604020202020204" pitchFamily="34" charset="0"/>
              <a:buChar char="•"/>
            </a:pPr>
            <a:endParaRPr lang="hr-HR" sz="2800" dirty="0">
              <a:solidFill>
                <a:schemeClr val="tx1"/>
              </a:solidFill>
            </a:endParaRPr>
          </a:p>
          <a:p>
            <a:pPr marL="811213" lvl="1" indent="-457200">
              <a:lnSpc>
                <a:spcPct val="110000"/>
              </a:lnSpc>
              <a:spcBef>
                <a:spcPts val="0"/>
              </a:spcBef>
              <a:buFont typeface="Arial" panose="020B0604020202020204" pitchFamily="34" charset="0"/>
              <a:buChar char="•"/>
            </a:pPr>
            <a:endParaRPr lang="hr-HR" sz="2800" dirty="0">
              <a:solidFill>
                <a:schemeClr val="tx1"/>
              </a:solidFill>
            </a:endParaRPr>
          </a:p>
        </p:txBody>
      </p:sp>
    </p:spTree>
    <p:extLst>
      <p:ext uri="{BB962C8B-B14F-4D97-AF65-F5344CB8AC3E}">
        <p14:creationId xmlns:p14="http://schemas.microsoft.com/office/powerpoint/2010/main" val="3198921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4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HR" sz="4000" dirty="0" smtClean="0">
                <a:latin typeface="+mn-lt"/>
              </a:rPr>
              <a:t>Upravljanje u krizama i upravljanje sigurnosnim rizicima</a:t>
            </a:r>
            <a:endParaRPr lang="hr-HR" sz="4000" dirty="0">
              <a:latin typeface="+mn-lt"/>
            </a:endParaRPr>
          </a:p>
        </p:txBody>
      </p:sp>
      <p:sp>
        <p:nvSpPr>
          <p:cNvPr id="3" name="Rezervirano mjesto sadržaja 2"/>
          <p:cNvSpPr>
            <a:spLocks noGrp="1"/>
          </p:cNvSpPr>
          <p:nvPr>
            <p:ph idx="1"/>
          </p:nvPr>
        </p:nvSpPr>
        <p:spPr/>
        <p:txBody>
          <a:bodyPr>
            <a:noAutofit/>
          </a:bodyPr>
          <a:lstStyle/>
          <a:p>
            <a:r>
              <a:rPr lang="hr-HR" sz="3200" dirty="0" smtClean="0"/>
              <a:t>I u </a:t>
            </a:r>
            <a:r>
              <a:rPr lang="hr-HR" sz="3200" dirty="0" smtClean="0"/>
              <a:t>jednom i u drugom slučaju cilj je smanjiti sigurnosni rizik</a:t>
            </a:r>
          </a:p>
          <a:p>
            <a:r>
              <a:rPr lang="hr-HR" sz="3200" dirty="0" smtClean="0"/>
              <a:t>Smanjiti </a:t>
            </a:r>
            <a:r>
              <a:rPr lang="hr-HR" sz="3200" dirty="0" smtClean="0"/>
              <a:t>rizik podrazumijeva smanjiti vjerojatnost nastanka štetnog događaja i/ili smanjiti posljedice ako do njega ipak dođe</a:t>
            </a:r>
          </a:p>
          <a:p>
            <a:r>
              <a:rPr lang="hr-HR" sz="3200" dirty="0"/>
              <a:t>G</a:t>
            </a:r>
            <a:r>
              <a:rPr lang="hr-HR" sz="3200" dirty="0" smtClean="0"/>
              <a:t>ranicu </a:t>
            </a:r>
            <a:r>
              <a:rPr lang="hr-HR" sz="3200" dirty="0" smtClean="0"/>
              <a:t>je teško povući, osobito ako se radi o postupno nastupajućoj krizi</a:t>
            </a:r>
          </a:p>
          <a:p>
            <a:r>
              <a:rPr lang="hr-HR" sz="3200" dirty="0"/>
              <a:t>U</a:t>
            </a:r>
            <a:r>
              <a:rPr lang="hr-HR" sz="3200" dirty="0" smtClean="0"/>
              <a:t> </a:t>
            </a:r>
            <a:r>
              <a:rPr lang="hr-HR" sz="3200" dirty="0" smtClean="0"/>
              <a:t>tom slučaju gubi se čak i onaj kriterij o specifičnostima odlučivanja u uvjetima krize (parametar koji najbolje karakterizira krizno stanje)</a:t>
            </a:r>
          </a:p>
        </p:txBody>
      </p:sp>
    </p:spTree>
    <p:extLst>
      <p:ext uri="{BB962C8B-B14F-4D97-AF65-F5344CB8AC3E}">
        <p14:creationId xmlns:p14="http://schemas.microsoft.com/office/powerpoint/2010/main" val="9354327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HR" sz="4000" dirty="0">
                <a:latin typeface="+mn-lt"/>
              </a:rPr>
              <a:t>Upravljanje u krizama i upravljanje sigurnosnim </a:t>
            </a:r>
            <a:r>
              <a:rPr lang="hr-HR" sz="4000" dirty="0" smtClean="0">
                <a:latin typeface="+mn-lt"/>
              </a:rPr>
              <a:t>rizicima - nastavak</a:t>
            </a:r>
            <a:endParaRPr lang="hr-HR" sz="4000" dirty="0">
              <a:latin typeface="+mn-lt"/>
            </a:endParaRPr>
          </a:p>
        </p:txBody>
      </p:sp>
      <p:sp>
        <p:nvSpPr>
          <p:cNvPr id="3" name="Rezervirano mjesto sadržaja 2"/>
          <p:cNvSpPr>
            <a:spLocks noGrp="1"/>
          </p:cNvSpPr>
          <p:nvPr>
            <p:ph idx="1"/>
          </p:nvPr>
        </p:nvSpPr>
        <p:spPr/>
        <p:txBody>
          <a:bodyPr>
            <a:noAutofit/>
          </a:bodyPr>
          <a:lstStyle/>
          <a:p>
            <a:r>
              <a:rPr lang="hr-HR" sz="3200" dirty="0"/>
              <a:t>D</a:t>
            </a:r>
            <a:r>
              <a:rPr lang="hr-HR" sz="3200" dirty="0" smtClean="0"/>
              <a:t>obrim </a:t>
            </a:r>
            <a:r>
              <a:rPr lang="hr-HR" sz="3200" dirty="0"/>
              <a:t>upravljanjem sigurnosnim rizicima može se smanjiti vjerojatnost nastupa </a:t>
            </a:r>
            <a:r>
              <a:rPr lang="hr-HR" sz="3200" dirty="0" smtClean="0"/>
              <a:t>krize </a:t>
            </a:r>
            <a:r>
              <a:rPr lang="hr-HR" sz="3200" dirty="0" smtClean="0"/>
              <a:t>i/ili </a:t>
            </a:r>
            <a:r>
              <a:rPr lang="hr-HR" sz="3200" dirty="0" smtClean="0"/>
              <a:t>njezine </a:t>
            </a:r>
            <a:r>
              <a:rPr lang="hr-HR" sz="3200" dirty="0" smtClean="0"/>
              <a:t>posljedice.</a:t>
            </a:r>
            <a:endParaRPr lang="hr-HR" sz="3200" dirty="0" smtClean="0"/>
          </a:p>
          <a:p>
            <a:r>
              <a:rPr lang="hr-HR" sz="3200" dirty="0"/>
              <a:t>U</a:t>
            </a:r>
            <a:r>
              <a:rPr lang="hr-HR" sz="3200" dirty="0" smtClean="0"/>
              <a:t>pravljanje </a:t>
            </a:r>
            <a:r>
              <a:rPr lang="hr-HR" sz="3200" dirty="0" smtClean="0"/>
              <a:t>u kriznim stanjima detektirano je kao jedna od glavnih slabosti postojećeg „sustava</a:t>
            </a:r>
            <a:r>
              <a:rPr lang="hr-HR" sz="3200" dirty="0" smtClean="0"/>
              <a:t>”.</a:t>
            </a:r>
            <a:endParaRPr lang="hr-HR" sz="3200" dirty="0" smtClean="0"/>
          </a:p>
          <a:p>
            <a:r>
              <a:rPr lang="hr-HR" sz="3200" dirty="0" smtClean="0"/>
              <a:t>Nema </a:t>
            </a:r>
            <a:r>
              <a:rPr lang="hr-HR" sz="3200" dirty="0" smtClean="0"/>
              <a:t>sustava bez sustavnosti i u upravljanju i zbog toga Koordinacija za SUDOS ima veliku </a:t>
            </a:r>
            <a:r>
              <a:rPr lang="hr-HR" sz="3200" dirty="0" smtClean="0"/>
              <a:t>važnost.</a:t>
            </a:r>
            <a:endParaRPr lang="hr-HR" sz="3200" dirty="0" smtClean="0"/>
          </a:p>
          <a:p>
            <a:r>
              <a:rPr lang="hr-HR" sz="3200" dirty="0" smtClean="0"/>
              <a:t>Normativno </a:t>
            </a:r>
            <a:r>
              <a:rPr lang="hr-HR" sz="3200" dirty="0" smtClean="0"/>
              <a:t>uređenje sustava je važno, ali ovakvo tijelo može kompenzirati postojeće slabosti po pitanju normative (osobito glede </a:t>
            </a:r>
            <a:r>
              <a:rPr lang="hr-HR" sz="3200" dirty="0" smtClean="0"/>
              <a:t>upravljanja).</a:t>
            </a:r>
            <a:endParaRPr lang="hr-HR" sz="3200" dirty="0"/>
          </a:p>
        </p:txBody>
      </p:sp>
    </p:spTree>
    <p:extLst>
      <p:ext uri="{BB962C8B-B14F-4D97-AF65-F5344CB8AC3E}">
        <p14:creationId xmlns:p14="http://schemas.microsoft.com/office/powerpoint/2010/main" val="4198753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datuma 1"/>
          <p:cNvSpPr>
            <a:spLocks noGrp="1"/>
          </p:cNvSpPr>
          <p:nvPr>
            <p:ph type="dt" sz="half" idx="10"/>
          </p:nvPr>
        </p:nvSpPr>
        <p:spPr/>
        <p:txBody>
          <a:bodyPr/>
          <a:lstStyle/>
          <a:p>
            <a:fld id="{4A804232-908C-4085-95BE-F0694524D50A}" type="datetime1">
              <a:rPr lang="hr-HR" smtClean="0"/>
              <a:t>23.11.2017.</a:t>
            </a:fld>
            <a:endParaRPr lang="hr-HR"/>
          </a:p>
        </p:txBody>
      </p:sp>
      <p:sp>
        <p:nvSpPr>
          <p:cNvPr id="7" name="Pravokutnik 6"/>
          <p:cNvSpPr/>
          <p:nvPr/>
        </p:nvSpPr>
        <p:spPr>
          <a:xfrm>
            <a:off x="4943111" y="3137236"/>
            <a:ext cx="6347595" cy="500066"/>
          </a:xfrm>
          <a:prstGeom prst="rect">
            <a:avLst/>
          </a:prstGeom>
          <a:solidFill>
            <a:srgbClr val="B7DE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8" name="Pravokutnik 7"/>
          <p:cNvSpPr/>
          <p:nvPr/>
        </p:nvSpPr>
        <p:spPr>
          <a:xfrm>
            <a:off x="4943111" y="3708169"/>
            <a:ext cx="6347595" cy="429198"/>
          </a:xfrm>
          <a:prstGeom prst="rect">
            <a:avLst/>
          </a:prstGeom>
          <a:solidFill>
            <a:srgbClr val="FFFF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9" name="Pravokutnik 8"/>
          <p:cNvSpPr/>
          <p:nvPr/>
        </p:nvSpPr>
        <p:spPr>
          <a:xfrm>
            <a:off x="4943111" y="4208806"/>
            <a:ext cx="6347595" cy="500066"/>
          </a:xfrm>
          <a:prstGeom prst="rect">
            <a:avLst/>
          </a:prstGeom>
          <a:solidFill>
            <a:srgbClr val="CCFF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10" name="Pravokutnik 9"/>
          <p:cNvSpPr/>
          <p:nvPr/>
        </p:nvSpPr>
        <p:spPr>
          <a:xfrm>
            <a:off x="4943111" y="4788289"/>
            <a:ext cx="6347595" cy="420648"/>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11" name="Pravokutnik 10"/>
          <p:cNvSpPr/>
          <p:nvPr/>
        </p:nvSpPr>
        <p:spPr>
          <a:xfrm>
            <a:off x="136114" y="2489163"/>
            <a:ext cx="397944" cy="3456384"/>
          </a:xfrm>
          <a:prstGeom prst="rect">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hr-HR" sz="2400" b="1" dirty="0" smtClean="0">
                <a:solidFill>
                  <a:schemeClr val="bg1"/>
                </a:solidFill>
              </a:rPr>
              <a:t>PRI</a:t>
            </a:r>
          </a:p>
          <a:p>
            <a:pPr algn="ctr"/>
            <a:r>
              <a:rPr lang="hr-HR" sz="2400" b="1" dirty="0" smtClean="0">
                <a:solidFill>
                  <a:schemeClr val="bg1"/>
                </a:solidFill>
              </a:rPr>
              <a:t>JETNJE</a:t>
            </a:r>
            <a:endParaRPr lang="hr-HR" sz="2400" b="1" dirty="0">
              <a:solidFill>
                <a:schemeClr val="bg1"/>
              </a:solidFill>
            </a:endParaRPr>
          </a:p>
        </p:txBody>
      </p:sp>
      <p:grpSp>
        <p:nvGrpSpPr>
          <p:cNvPr id="12" name="Grupa 106"/>
          <p:cNvGrpSpPr/>
          <p:nvPr/>
        </p:nvGrpSpPr>
        <p:grpSpPr>
          <a:xfrm>
            <a:off x="4966264" y="3065227"/>
            <a:ext cx="3132110" cy="2263442"/>
            <a:chOff x="3923928" y="3440333"/>
            <a:chExt cx="2149851" cy="2263442"/>
          </a:xfrm>
        </p:grpSpPr>
        <p:sp>
          <p:nvSpPr>
            <p:cNvPr id="13" name="Prostoručno 12"/>
            <p:cNvSpPr/>
            <p:nvPr/>
          </p:nvSpPr>
          <p:spPr>
            <a:xfrm>
              <a:off x="3923928" y="3440333"/>
              <a:ext cx="2149851" cy="2263442"/>
            </a:xfrm>
            <a:custGeom>
              <a:avLst/>
              <a:gdLst>
                <a:gd name="connsiteX0" fmla="*/ 0 w 2127301"/>
                <a:gd name="connsiteY0" fmla="*/ 2495550 h 2495550"/>
                <a:gd name="connsiteX1" fmla="*/ 19050 w 2127301"/>
                <a:gd name="connsiteY1" fmla="*/ 0 h 2495550"/>
                <a:gd name="connsiteX2" fmla="*/ 2038350 w 2127301"/>
                <a:gd name="connsiteY2" fmla="*/ 1123950 h 2495550"/>
                <a:gd name="connsiteX3" fmla="*/ 2019300 w 2127301"/>
                <a:gd name="connsiteY3" fmla="*/ 1419225 h 2495550"/>
                <a:gd name="connsiteX4" fmla="*/ 0 w 2127301"/>
                <a:gd name="connsiteY4" fmla="*/ 2495550 h 2495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27301" h="2495550">
                  <a:moveTo>
                    <a:pt x="0" y="2495550"/>
                  </a:moveTo>
                  <a:lnTo>
                    <a:pt x="19050" y="0"/>
                  </a:lnTo>
                  <a:lnTo>
                    <a:pt x="2038350" y="1123950"/>
                  </a:lnTo>
                  <a:cubicBezTo>
                    <a:pt x="2028723" y="1422398"/>
                    <a:pt x="2127301" y="1419225"/>
                    <a:pt x="2019300" y="1419225"/>
                  </a:cubicBezTo>
                  <a:lnTo>
                    <a:pt x="0" y="2495550"/>
                  </a:lnTo>
                  <a:close/>
                </a:path>
              </a:pathLst>
            </a:custGeom>
            <a:gradFill flip="none" rotWithShape="1">
              <a:gsLst>
                <a:gs pos="0">
                  <a:srgbClr val="FF0066">
                    <a:tint val="66000"/>
                    <a:satMod val="160000"/>
                  </a:srgbClr>
                </a:gs>
                <a:gs pos="50000">
                  <a:srgbClr val="FF0066">
                    <a:tint val="44500"/>
                    <a:satMod val="160000"/>
                  </a:srgbClr>
                </a:gs>
                <a:gs pos="100000">
                  <a:srgbClr val="FF0066">
                    <a:tint val="23500"/>
                    <a:satMod val="160000"/>
                  </a:srgbClr>
                </a:gs>
              </a:gsLst>
              <a:lin ang="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hr-HR"/>
            </a:p>
          </p:txBody>
        </p:sp>
        <p:cxnSp>
          <p:nvCxnSpPr>
            <p:cNvPr id="14" name="Ravni poveznik 13"/>
            <p:cNvCxnSpPr/>
            <p:nvPr/>
          </p:nvCxnSpPr>
          <p:spPr>
            <a:xfrm>
              <a:off x="4139952" y="3789040"/>
              <a:ext cx="1541996" cy="580268"/>
            </a:xfrm>
            <a:prstGeom prst="line">
              <a:avLst/>
            </a:prstGeom>
            <a:ln w="3175">
              <a:solidFill>
                <a:srgbClr val="FF0000"/>
              </a:solidFill>
              <a:prstDash val="dash"/>
            </a:ln>
          </p:spPr>
          <p:style>
            <a:lnRef idx="2">
              <a:schemeClr val="accent1"/>
            </a:lnRef>
            <a:fillRef idx="0">
              <a:schemeClr val="accent1"/>
            </a:fillRef>
            <a:effectRef idx="1">
              <a:schemeClr val="accent1"/>
            </a:effectRef>
            <a:fontRef idx="minor">
              <a:schemeClr val="tx1"/>
            </a:fontRef>
          </p:style>
        </p:cxnSp>
        <p:cxnSp>
          <p:nvCxnSpPr>
            <p:cNvPr id="15" name="Ravni poveznik 14"/>
            <p:cNvCxnSpPr/>
            <p:nvPr/>
          </p:nvCxnSpPr>
          <p:spPr>
            <a:xfrm>
              <a:off x="4139952" y="4293096"/>
              <a:ext cx="1541996" cy="147650"/>
            </a:xfrm>
            <a:prstGeom prst="line">
              <a:avLst/>
            </a:prstGeom>
            <a:ln w="3175">
              <a:solidFill>
                <a:srgbClr val="FF0000"/>
              </a:solidFill>
              <a:prstDash val="dash"/>
            </a:ln>
          </p:spPr>
          <p:style>
            <a:lnRef idx="2">
              <a:schemeClr val="accent1"/>
            </a:lnRef>
            <a:fillRef idx="0">
              <a:schemeClr val="accent1"/>
            </a:fillRef>
            <a:effectRef idx="1">
              <a:schemeClr val="accent1"/>
            </a:effectRef>
            <a:fontRef idx="minor">
              <a:schemeClr val="tx1"/>
            </a:fontRef>
          </p:style>
        </p:cxnSp>
        <p:cxnSp>
          <p:nvCxnSpPr>
            <p:cNvPr id="16" name="Ravni poveznik 15"/>
            <p:cNvCxnSpPr/>
            <p:nvPr/>
          </p:nvCxnSpPr>
          <p:spPr>
            <a:xfrm flipV="1">
              <a:off x="4139952" y="4655060"/>
              <a:ext cx="1541996" cy="214100"/>
            </a:xfrm>
            <a:prstGeom prst="line">
              <a:avLst/>
            </a:prstGeom>
            <a:ln w="3175">
              <a:solidFill>
                <a:srgbClr val="FF0000"/>
              </a:solidFill>
              <a:prstDash val="dash"/>
            </a:ln>
          </p:spPr>
          <p:style>
            <a:lnRef idx="2">
              <a:schemeClr val="accent1"/>
            </a:lnRef>
            <a:fillRef idx="0">
              <a:schemeClr val="accent1"/>
            </a:fillRef>
            <a:effectRef idx="1">
              <a:schemeClr val="accent1"/>
            </a:effectRef>
            <a:fontRef idx="minor">
              <a:schemeClr val="tx1"/>
            </a:fontRef>
          </p:style>
        </p:cxnSp>
        <p:cxnSp>
          <p:nvCxnSpPr>
            <p:cNvPr id="17" name="Ravni poveznik 16"/>
            <p:cNvCxnSpPr/>
            <p:nvPr/>
          </p:nvCxnSpPr>
          <p:spPr>
            <a:xfrm flipV="1">
              <a:off x="4139952" y="4797936"/>
              <a:ext cx="1541996" cy="575280"/>
            </a:xfrm>
            <a:prstGeom prst="line">
              <a:avLst/>
            </a:prstGeom>
            <a:ln w="3175">
              <a:solidFill>
                <a:srgbClr val="FF0000"/>
              </a:solidFill>
              <a:prstDash val="dash"/>
            </a:ln>
          </p:spPr>
          <p:style>
            <a:lnRef idx="2">
              <a:schemeClr val="accent1"/>
            </a:lnRef>
            <a:fillRef idx="0">
              <a:schemeClr val="accent1"/>
            </a:fillRef>
            <a:effectRef idx="1">
              <a:schemeClr val="accent1"/>
            </a:effectRef>
            <a:fontRef idx="minor">
              <a:schemeClr val="tx1"/>
            </a:fontRef>
          </p:style>
        </p:cxnSp>
      </p:grpSp>
      <p:grpSp>
        <p:nvGrpSpPr>
          <p:cNvPr id="18" name="Grupa 73"/>
          <p:cNvGrpSpPr/>
          <p:nvPr/>
        </p:nvGrpSpPr>
        <p:grpSpPr>
          <a:xfrm>
            <a:off x="6147172" y="3497276"/>
            <a:ext cx="1143008" cy="1214446"/>
            <a:chOff x="4610378" y="3861618"/>
            <a:chExt cx="857256" cy="1214446"/>
          </a:xfrm>
        </p:grpSpPr>
        <p:sp>
          <p:nvSpPr>
            <p:cNvPr id="19" name="Pravokutnik 18"/>
            <p:cNvSpPr/>
            <p:nvPr/>
          </p:nvSpPr>
          <p:spPr>
            <a:xfrm>
              <a:off x="4610378" y="3861618"/>
              <a:ext cx="71438" cy="285752"/>
            </a:xfrm>
            <a:prstGeom prst="rect">
              <a:avLst/>
            </a:prstGeom>
            <a:gradFill flip="none" rotWithShape="1">
              <a:gsLst>
                <a:gs pos="0">
                  <a:srgbClr val="92D050">
                    <a:shade val="30000"/>
                    <a:satMod val="115000"/>
                  </a:srgbClr>
                </a:gs>
                <a:gs pos="50000">
                  <a:srgbClr val="92D050">
                    <a:shade val="67500"/>
                    <a:satMod val="115000"/>
                  </a:srgbClr>
                </a:gs>
                <a:gs pos="100000">
                  <a:srgbClr val="92D050">
                    <a:shade val="100000"/>
                    <a:satMod val="115000"/>
                  </a:srgbClr>
                </a:gs>
              </a:gsLst>
              <a:path path="circle">
                <a:fillToRect l="50000" t="50000" r="50000" b="50000"/>
              </a:path>
              <a:tileRect/>
            </a:gra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20" name="Pravokutnik 19"/>
            <p:cNvSpPr/>
            <p:nvPr/>
          </p:nvSpPr>
          <p:spPr>
            <a:xfrm>
              <a:off x="4905654" y="4575998"/>
              <a:ext cx="71438" cy="285752"/>
            </a:xfrm>
            <a:prstGeom prst="rect">
              <a:avLst/>
            </a:prstGeom>
            <a:gradFill flip="none" rotWithShape="1">
              <a:gsLst>
                <a:gs pos="0">
                  <a:srgbClr val="92D050">
                    <a:shade val="30000"/>
                    <a:satMod val="115000"/>
                  </a:srgbClr>
                </a:gs>
                <a:gs pos="50000">
                  <a:srgbClr val="92D050">
                    <a:shade val="67500"/>
                    <a:satMod val="115000"/>
                  </a:srgbClr>
                </a:gs>
                <a:gs pos="100000">
                  <a:srgbClr val="92D050">
                    <a:shade val="100000"/>
                    <a:satMod val="115000"/>
                  </a:srgbClr>
                </a:gs>
              </a:gsLst>
              <a:path path="circle">
                <a:fillToRect l="50000" t="50000" r="50000" b="50000"/>
              </a:path>
              <a:tileRect/>
            </a:gra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21" name="Pravokutnik 20"/>
            <p:cNvSpPr/>
            <p:nvPr/>
          </p:nvSpPr>
          <p:spPr>
            <a:xfrm>
              <a:off x="5396196" y="4218808"/>
              <a:ext cx="71438" cy="285752"/>
            </a:xfrm>
            <a:prstGeom prst="rect">
              <a:avLst/>
            </a:prstGeom>
            <a:gradFill flip="none" rotWithShape="1">
              <a:gsLst>
                <a:gs pos="0">
                  <a:srgbClr val="92D050">
                    <a:shade val="30000"/>
                    <a:satMod val="115000"/>
                  </a:srgbClr>
                </a:gs>
                <a:gs pos="50000">
                  <a:srgbClr val="92D050">
                    <a:shade val="67500"/>
                    <a:satMod val="115000"/>
                  </a:srgbClr>
                </a:gs>
                <a:gs pos="100000">
                  <a:srgbClr val="92D050">
                    <a:shade val="100000"/>
                    <a:satMod val="115000"/>
                  </a:srgbClr>
                </a:gs>
              </a:gsLst>
              <a:path path="circle">
                <a:fillToRect l="50000" t="50000" r="50000" b="50000"/>
              </a:path>
              <a:tileRect/>
            </a:gra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22" name="Pravokutnik 21"/>
            <p:cNvSpPr/>
            <p:nvPr/>
          </p:nvSpPr>
          <p:spPr>
            <a:xfrm>
              <a:off x="5253320" y="4790312"/>
              <a:ext cx="71438" cy="285752"/>
            </a:xfrm>
            <a:prstGeom prst="rect">
              <a:avLst/>
            </a:prstGeom>
            <a:gradFill flip="none" rotWithShape="1">
              <a:gsLst>
                <a:gs pos="0">
                  <a:srgbClr val="92D050">
                    <a:shade val="30000"/>
                    <a:satMod val="115000"/>
                  </a:srgbClr>
                </a:gs>
                <a:gs pos="50000">
                  <a:srgbClr val="92D050">
                    <a:shade val="67500"/>
                    <a:satMod val="115000"/>
                  </a:srgbClr>
                </a:gs>
                <a:gs pos="100000">
                  <a:srgbClr val="92D050">
                    <a:shade val="100000"/>
                    <a:satMod val="115000"/>
                  </a:srgbClr>
                </a:gs>
              </a:gsLst>
              <a:path path="circle">
                <a:fillToRect l="50000" t="50000" r="50000" b="50000"/>
              </a:path>
              <a:tileRect/>
            </a:gra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grpSp>
      <p:grpSp>
        <p:nvGrpSpPr>
          <p:cNvPr id="23" name="Grupa 111"/>
          <p:cNvGrpSpPr/>
          <p:nvPr/>
        </p:nvGrpSpPr>
        <p:grpSpPr>
          <a:xfrm>
            <a:off x="4300373" y="1222826"/>
            <a:ext cx="7200800" cy="747423"/>
            <a:chOff x="3203848" y="1025393"/>
            <a:chExt cx="5400600" cy="747423"/>
          </a:xfrm>
          <a:solidFill>
            <a:srgbClr val="66CCFF"/>
          </a:solidFill>
        </p:grpSpPr>
        <p:sp>
          <p:nvSpPr>
            <p:cNvPr id="24" name="Prostoručno 23"/>
            <p:cNvSpPr/>
            <p:nvPr/>
          </p:nvSpPr>
          <p:spPr>
            <a:xfrm>
              <a:off x="3203848" y="1025393"/>
              <a:ext cx="5400600" cy="747423"/>
            </a:xfrm>
            <a:custGeom>
              <a:avLst/>
              <a:gdLst>
                <a:gd name="connsiteX0" fmla="*/ 12192 w 5641565"/>
                <a:gd name="connsiteY0" fmla="*/ 0 h 731520"/>
                <a:gd name="connsiteX1" fmla="*/ 5620512 w 5641565"/>
                <a:gd name="connsiteY1" fmla="*/ 12192 h 731520"/>
                <a:gd name="connsiteX2" fmla="*/ 5510784 w 5641565"/>
                <a:gd name="connsiteY2" fmla="*/ 146304 h 731520"/>
                <a:gd name="connsiteX3" fmla="*/ 1719072 w 5641565"/>
                <a:gd name="connsiteY3" fmla="*/ 146304 h 731520"/>
                <a:gd name="connsiteX4" fmla="*/ 1011936 w 5641565"/>
                <a:gd name="connsiteY4" fmla="*/ 731520 h 731520"/>
                <a:gd name="connsiteX5" fmla="*/ 0 w 5641565"/>
                <a:gd name="connsiteY5" fmla="*/ 719328 h 731520"/>
                <a:gd name="connsiteX6" fmla="*/ 12192 w 5641565"/>
                <a:gd name="connsiteY6" fmla="*/ 0 h 731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41565" h="731520">
                  <a:moveTo>
                    <a:pt x="12192" y="0"/>
                  </a:moveTo>
                  <a:lnTo>
                    <a:pt x="5620512" y="12192"/>
                  </a:lnTo>
                  <a:cubicBezTo>
                    <a:pt x="5591039" y="174293"/>
                    <a:pt x="5641565" y="146304"/>
                    <a:pt x="5510784" y="146304"/>
                  </a:cubicBezTo>
                  <a:lnTo>
                    <a:pt x="1719072" y="146304"/>
                  </a:lnTo>
                  <a:lnTo>
                    <a:pt x="1011936" y="731520"/>
                  </a:lnTo>
                  <a:lnTo>
                    <a:pt x="0" y="719328"/>
                  </a:lnTo>
                  <a:lnTo>
                    <a:pt x="12192" y="0"/>
                  </a:lnTo>
                  <a:close/>
                </a:path>
              </a:pathLst>
            </a:custGeom>
            <a:grpFill/>
            <a:ln>
              <a:noFill/>
            </a:ln>
          </p:spPr>
          <p:style>
            <a:lnRef idx="1">
              <a:schemeClr val="accent1"/>
            </a:lnRef>
            <a:fillRef idx="3">
              <a:schemeClr val="accent1"/>
            </a:fillRef>
            <a:effectRef idx="2">
              <a:schemeClr val="accent1"/>
            </a:effectRef>
            <a:fontRef idx="minor">
              <a:schemeClr val="lt1"/>
            </a:fontRef>
          </p:style>
          <p:txBody>
            <a:bodyPr anchor="ctr"/>
            <a:lstStyle/>
            <a:p>
              <a:pPr>
                <a:defRPr/>
              </a:pPr>
              <a:endParaRPr lang="hr-HR" sz="1200" dirty="0">
                <a:solidFill>
                  <a:schemeClr val="tx1"/>
                </a:solidFill>
              </a:endParaRPr>
            </a:p>
          </p:txBody>
        </p:sp>
        <p:sp>
          <p:nvSpPr>
            <p:cNvPr id="25" name="TekstniOkvir 24"/>
            <p:cNvSpPr txBox="1"/>
            <p:nvPr/>
          </p:nvSpPr>
          <p:spPr>
            <a:xfrm>
              <a:off x="3203848" y="1034152"/>
              <a:ext cx="1512168" cy="738664"/>
            </a:xfrm>
            <a:prstGeom prst="rect">
              <a:avLst/>
            </a:prstGeom>
            <a:noFill/>
          </p:spPr>
          <p:txBody>
            <a:bodyPr wrap="square" rtlCol="0">
              <a:spAutoFit/>
            </a:bodyPr>
            <a:lstStyle/>
            <a:p>
              <a:pPr algn="ctr"/>
              <a:r>
                <a:rPr lang="hr-HR" sz="1400" b="1" dirty="0" smtClean="0"/>
                <a:t>ISTRAŽIVANJE</a:t>
              </a:r>
            </a:p>
            <a:p>
              <a:r>
                <a:rPr lang="hr-HR" sz="1400" b="1" dirty="0" smtClean="0"/>
                <a:t>              PRIJETNJI</a:t>
              </a:r>
            </a:p>
            <a:p>
              <a:r>
                <a:rPr lang="hr-HR" sz="1400" b="1" smtClean="0"/>
                <a:t>              </a:t>
              </a:r>
              <a:r>
                <a:rPr lang="hr-HR" sz="1400" b="1"/>
                <a:t>I</a:t>
              </a:r>
              <a:r>
                <a:rPr lang="hr-HR" sz="1400" b="1" smtClean="0"/>
                <a:t> UGROZA</a:t>
              </a:r>
              <a:endParaRPr lang="hr-HR" sz="1400" b="1" dirty="0"/>
            </a:p>
          </p:txBody>
        </p:sp>
      </p:grpSp>
      <p:grpSp>
        <p:nvGrpSpPr>
          <p:cNvPr id="26" name="Grupa 113"/>
          <p:cNvGrpSpPr/>
          <p:nvPr/>
        </p:nvGrpSpPr>
        <p:grpSpPr>
          <a:xfrm>
            <a:off x="4271801" y="1785741"/>
            <a:ext cx="7482036" cy="766007"/>
            <a:chOff x="3203848" y="1745473"/>
            <a:chExt cx="5611527" cy="766007"/>
          </a:xfrm>
        </p:grpSpPr>
        <p:sp>
          <p:nvSpPr>
            <p:cNvPr id="27" name="Prostoručno 26"/>
            <p:cNvSpPr/>
            <p:nvPr/>
          </p:nvSpPr>
          <p:spPr>
            <a:xfrm>
              <a:off x="3203848" y="1745473"/>
              <a:ext cx="5400599" cy="747423"/>
            </a:xfrm>
            <a:custGeom>
              <a:avLst/>
              <a:gdLst>
                <a:gd name="connsiteX0" fmla="*/ 12192 w 5571744"/>
                <a:gd name="connsiteY0" fmla="*/ 560832 h 707136"/>
                <a:gd name="connsiteX1" fmla="*/ 12192 w 5571744"/>
                <a:gd name="connsiteY1" fmla="*/ 560832 h 707136"/>
                <a:gd name="connsiteX2" fmla="*/ 3877056 w 5571744"/>
                <a:gd name="connsiteY2" fmla="*/ 573024 h 707136"/>
                <a:gd name="connsiteX3" fmla="*/ 4608576 w 5571744"/>
                <a:gd name="connsiteY3" fmla="*/ 0 h 707136"/>
                <a:gd name="connsiteX4" fmla="*/ 5571744 w 5571744"/>
                <a:gd name="connsiteY4" fmla="*/ 0 h 707136"/>
                <a:gd name="connsiteX5" fmla="*/ 5559552 w 5571744"/>
                <a:gd name="connsiteY5" fmla="*/ 707136 h 707136"/>
                <a:gd name="connsiteX6" fmla="*/ 0 w 5571744"/>
                <a:gd name="connsiteY6" fmla="*/ 707136 h 707136"/>
                <a:gd name="connsiteX7" fmla="*/ 12192 w 5571744"/>
                <a:gd name="connsiteY7" fmla="*/ 560832 h 707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571744" h="707136">
                  <a:moveTo>
                    <a:pt x="12192" y="560832"/>
                  </a:moveTo>
                  <a:lnTo>
                    <a:pt x="12192" y="560832"/>
                  </a:lnTo>
                  <a:lnTo>
                    <a:pt x="3877056" y="573024"/>
                  </a:lnTo>
                  <a:lnTo>
                    <a:pt x="4608576" y="0"/>
                  </a:lnTo>
                  <a:lnTo>
                    <a:pt x="5571744" y="0"/>
                  </a:lnTo>
                  <a:lnTo>
                    <a:pt x="5559552" y="707136"/>
                  </a:lnTo>
                  <a:lnTo>
                    <a:pt x="0" y="707136"/>
                  </a:lnTo>
                  <a:lnTo>
                    <a:pt x="12192" y="560832"/>
                  </a:lnTo>
                  <a:close/>
                </a:path>
              </a:pathLst>
            </a:custGeom>
            <a:solidFill>
              <a:srgbClr val="FFC000"/>
            </a:solidFill>
            <a:ln>
              <a:noFill/>
            </a:ln>
          </p:spPr>
          <p:style>
            <a:lnRef idx="1">
              <a:schemeClr val="accent1"/>
            </a:lnRef>
            <a:fillRef idx="3">
              <a:schemeClr val="accent1"/>
            </a:fillRef>
            <a:effectRef idx="2">
              <a:schemeClr val="accent1"/>
            </a:effectRef>
            <a:fontRef idx="minor">
              <a:schemeClr val="lt1"/>
            </a:fontRef>
          </p:style>
          <p:txBody>
            <a:bodyPr anchor="ctr"/>
            <a:lstStyle/>
            <a:p>
              <a:pPr>
                <a:defRPr/>
              </a:pPr>
              <a:r>
                <a:rPr lang="hr-HR" sz="1200" dirty="0" smtClean="0">
                  <a:solidFill>
                    <a:schemeClr val="tx1"/>
                  </a:solidFill>
                </a:rPr>
                <a:t>						</a:t>
              </a:r>
              <a:r>
                <a:rPr lang="hr-HR" sz="1200" dirty="0">
                  <a:solidFill>
                    <a:schemeClr val="tx1"/>
                  </a:solidFill>
                </a:rPr>
                <a:t>	</a:t>
              </a:r>
              <a:r>
                <a:rPr lang="hr-HR" sz="1200" dirty="0" smtClean="0">
                  <a:solidFill>
                    <a:schemeClr val="tx1"/>
                  </a:solidFill>
                </a:rPr>
                <a:t>                                	</a:t>
              </a:r>
              <a:endParaRPr lang="hr-HR" sz="1200" dirty="0">
                <a:solidFill>
                  <a:schemeClr val="tx1"/>
                </a:solidFill>
              </a:endParaRPr>
            </a:p>
          </p:txBody>
        </p:sp>
        <p:sp>
          <p:nvSpPr>
            <p:cNvPr id="28" name="TekstniOkvir 27"/>
            <p:cNvSpPr txBox="1"/>
            <p:nvPr/>
          </p:nvSpPr>
          <p:spPr>
            <a:xfrm>
              <a:off x="7092281" y="1772816"/>
              <a:ext cx="1723094" cy="738664"/>
            </a:xfrm>
            <a:prstGeom prst="rect">
              <a:avLst/>
            </a:prstGeom>
            <a:noFill/>
          </p:spPr>
          <p:txBody>
            <a:bodyPr wrap="square" rtlCol="0">
              <a:spAutoFit/>
            </a:bodyPr>
            <a:lstStyle/>
            <a:p>
              <a:pPr algn="ctr"/>
              <a:r>
                <a:rPr lang="hr-HR" sz="1400" b="1" dirty="0" smtClean="0"/>
                <a:t>  OPORAVAK I</a:t>
              </a:r>
            </a:p>
            <a:p>
              <a:pPr algn="ctr"/>
              <a:r>
                <a:rPr lang="hr-HR" sz="1400" b="1" dirty="0" smtClean="0"/>
                <a:t>KONTINUITET </a:t>
              </a:r>
            </a:p>
            <a:p>
              <a:pPr algn="ctr"/>
              <a:r>
                <a:rPr lang="hr-HR" sz="1400" b="1" dirty="0" smtClean="0"/>
                <a:t>FUNKCIONIRANJA</a:t>
              </a:r>
              <a:endParaRPr lang="hr-HR" sz="1400" b="1" dirty="0"/>
            </a:p>
          </p:txBody>
        </p:sp>
      </p:grpSp>
      <p:grpSp>
        <p:nvGrpSpPr>
          <p:cNvPr id="29" name="Grupa 112"/>
          <p:cNvGrpSpPr/>
          <p:nvPr/>
        </p:nvGrpSpPr>
        <p:grpSpPr>
          <a:xfrm>
            <a:off x="4271797" y="1409044"/>
            <a:ext cx="7200800" cy="753196"/>
            <a:chOff x="3203848" y="1268760"/>
            <a:chExt cx="5400600" cy="753196"/>
          </a:xfrm>
          <a:solidFill>
            <a:srgbClr val="99FF66"/>
          </a:solidFill>
        </p:grpSpPr>
        <p:sp>
          <p:nvSpPr>
            <p:cNvPr id="30" name="Prostoručno 29"/>
            <p:cNvSpPr/>
            <p:nvPr/>
          </p:nvSpPr>
          <p:spPr>
            <a:xfrm>
              <a:off x="3203848" y="1274533"/>
              <a:ext cx="5400600" cy="747423"/>
            </a:xfrm>
            <a:custGeom>
              <a:avLst/>
              <a:gdLst>
                <a:gd name="connsiteX0" fmla="*/ 0 w 5583936"/>
                <a:gd name="connsiteY0" fmla="*/ 573024 h 719328"/>
                <a:gd name="connsiteX1" fmla="*/ 999744 w 5583936"/>
                <a:gd name="connsiteY1" fmla="*/ 585216 h 719328"/>
                <a:gd name="connsiteX2" fmla="*/ 1719072 w 5583936"/>
                <a:gd name="connsiteY2" fmla="*/ 0 h 719328"/>
                <a:gd name="connsiteX3" fmla="*/ 5583936 w 5583936"/>
                <a:gd name="connsiteY3" fmla="*/ 0 h 719328"/>
                <a:gd name="connsiteX4" fmla="*/ 5583936 w 5583936"/>
                <a:gd name="connsiteY4" fmla="*/ 121920 h 719328"/>
                <a:gd name="connsiteX5" fmla="*/ 3169920 w 5583936"/>
                <a:gd name="connsiteY5" fmla="*/ 121920 h 719328"/>
                <a:gd name="connsiteX6" fmla="*/ 2450592 w 5583936"/>
                <a:gd name="connsiteY6" fmla="*/ 719328 h 719328"/>
                <a:gd name="connsiteX7" fmla="*/ 0 w 5583936"/>
                <a:gd name="connsiteY7" fmla="*/ 719328 h 719328"/>
                <a:gd name="connsiteX8" fmla="*/ 0 w 5583936"/>
                <a:gd name="connsiteY8" fmla="*/ 573024 h 719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583936" h="719328">
                  <a:moveTo>
                    <a:pt x="0" y="573024"/>
                  </a:moveTo>
                  <a:lnTo>
                    <a:pt x="999744" y="585216"/>
                  </a:lnTo>
                  <a:lnTo>
                    <a:pt x="1719072" y="0"/>
                  </a:lnTo>
                  <a:lnTo>
                    <a:pt x="5583936" y="0"/>
                  </a:lnTo>
                  <a:lnTo>
                    <a:pt x="5583936" y="121920"/>
                  </a:lnTo>
                  <a:lnTo>
                    <a:pt x="3169920" y="121920"/>
                  </a:lnTo>
                  <a:lnTo>
                    <a:pt x="2450592" y="719328"/>
                  </a:lnTo>
                  <a:lnTo>
                    <a:pt x="0" y="719328"/>
                  </a:lnTo>
                  <a:cubicBezTo>
                    <a:pt x="12633" y="555102"/>
                    <a:pt x="49660" y="598300"/>
                    <a:pt x="0" y="573024"/>
                  </a:cubicBezTo>
                  <a:close/>
                </a:path>
              </a:pathLst>
            </a:custGeom>
            <a:grpFill/>
            <a:ln>
              <a:noFill/>
            </a:ln>
          </p:spPr>
          <p:style>
            <a:lnRef idx="1">
              <a:schemeClr val="accent1"/>
            </a:lnRef>
            <a:fillRef idx="3">
              <a:schemeClr val="accent1"/>
            </a:fillRef>
            <a:effectRef idx="2">
              <a:schemeClr val="accent1"/>
            </a:effectRef>
            <a:fontRef idx="minor">
              <a:schemeClr val="lt1"/>
            </a:fontRef>
          </p:style>
          <p:txBody>
            <a:bodyPr anchor="ctr"/>
            <a:lstStyle/>
            <a:p>
              <a:pPr>
                <a:defRPr/>
              </a:pPr>
              <a:r>
                <a:rPr lang="hr-HR" sz="1200" dirty="0" smtClean="0">
                  <a:solidFill>
                    <a:schemeClr val="tx1"/>
                  </a:solidFill>
                </a:rPr>
                <a:t>                                          </a:t>
              </a:r>
            </a:p>
            <a:p>
              <a:pPr>
                <a:defRPr/>
              </a:pPr>
              <a:r>
                <a:rPr lang="hr-HR" sz="1200" dirty="0">
                  <a:solidFill>
                    <a:schemeClr val="tx1"/>
                  </a:solidFill>
                </a:rPr>
                <a:t> </a:t>
              </a:r>
              <a:r>
                <a:rPr lang="hr-HR" sz="1200" dirty="0" smtClean="0">
                  <a:solidFill>
                    <a:schemeClr val="tx1"/>
                  </a:solidFill>
                </a:rPr>
                <a:t>                                    </a:t>
              </a:r>
              <a:endParaRPr lang="hr-HR" sz="1200" dirty="0">
                <a:solidFill>
                  <a:schemeClr val="tx1"/>
                </a:solidFill>
              </a:endParaRPr>
            </a:p>
          </p:txBody>
        </p:sp>
        <p:sp>
          <p:nvSpPr>
            <p:cNvPr id="31" name="TekstniOkvir 30"/>
            <p:cNvSpPr txBox="1"/>
            <p:nvPr/>
          </p:nvSpPr>
          <p:spPr>
            <a:xfrm>
              <a:off x="4067944" y="1268760"/>
              <a:ext cx="2016224" cy="738664"/>
            </a:xfrm>
            <a:prstGeom prst="rect">
              <a:avLst/>
            </a:prstGeom>
            <a:noFill/>
          </p:spPr>
          <p:txBody>
            <a:bodyPr wrap="square" rtlCol="0">
              <a:spAutoFit/>
            </a:bodyPr>
            <a:lstStyle/>
            <a:p>
              <a:pPr algn="ctr"/>
              <a:r>
                <a:rPr lang="hr-HR" sz="1400" b="1" dirty="0" smtClean="0"/>
                <a:t>        SIGURNOSNA</a:t>
              </a:r>
            </a:p>
            <a:p>
              <a:pPr algn="ctr"/>
              <a:r>
                <a:rPr lang="hr-HR" sz="1400" b="1" dirty="0" smtClean="0"/>
                <a:t>        ZAŠTITA (PREVEN- TIVNASIGURNOST)</a:t>
              </a:r>
              <a:endParaRPr lang="hr-HR" sz="1400" b="1" dirty="0"/>
            </a:p>
          </p:txBody>
        </p:sp>
      </p:grpSp>
      <p:grpSp>
        <p:nvGrpSpPr>
          <p:cNvPr id="32" name="Grupa 110"/>
          <p:cNvGrpSpPr/>
          <p:nvPr/>
        </p:nvGrpSpPr>
        <p:grpSpPr>
          <a:xfrm>
            <a:off x="4271801" y="1606807"/>
            <a:ext cx="7200799" cy="771780"/>
            <a:chOff x="3203849" y="1523676"/>
            <a:chExt cx="5400599" cy="771780"/>
          </a:xfrm>
        </p:grpSpPr>
        <p:sp>
          <p:nvSpPr>
            <p:cNvPr id="33" name="Prostoručno 32"/>
            <p:cNvSpPr/>
            <p:nvPr/>
          </p:nvSpPr>
          <p:spPr>
            <a:xfrm>
              <a:off x="3203849" y="1523676"/>
              <a:ext cx="5400599" cy="747423"/>
            </a:xfrm>
            <a:custGeom>
              <a:avLst/>
              <a:gdLst>
                <a:gd name="connsiteX0" fmla="*/ 0 w 5571744"/>
                <a:gd name="connsiteY0" fmla="*/ 573024 h 731520"/>
                <a:gd name="connsiteX1" fmla="*/ 2426208 w 5571744"/>
                <a:gd name="connsiteY1" fmla="*/ 585216 h 731520"/>
                <a:gd name="connsiteX2" fmla="*/ 3145536 w 5571744"/>
                <a:gd name="connsiteY2" fmla="*/ 0 h 731520"/>
                <a:gd name="connsiteX3" fmla="*/ 5559552 w 5571744"/>
                <a:gd name="connsiteY3" fmla="*/ 0 h 731520"/>
                <a:gd name="connsiteX4" fmla="*/ 5571744 w 5571744"/>
                <a:gd name="connsiteY4" fmla="*/ 146304 h 731520"/>
                <a:gd name="connsiteX5" fmla="*/ 4596384 w 5571744"/>
                <a:gd name="connsiteY5" fmla="*/ 146304 h 731520"/>
                <a:gd name="connsiteX6" fmla="*/ 3864864 w 5571744"/>
                <a:gd name="connsiteY6" fmla="*/ 731520 h 731520"/>
                <a:gd name="connsiteX7" fmla="*/ 0 w 5571744"/>
                <a:gd name="connsiteY7" fmla="*/ 719328 h 731520"/>
                <a:gd name="connsiteX8" fmla="*/ 0 w 5571744"/>
                <a:gd name="connsiteY8" fmla="*/ 573024 h 731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571744" h="731520">
                  <a:moveTo>
                    <a:pt x="0" y="573024"/>
                  </a:moveTo>
                  <a:lnTo>
                    <a:pt x="2426208" y="585216"/>
                  </a:lnTo>
                  <a:lnTo>
                    <a:pt x="3145536" y="0"/>
                  </a:lnTo>
                  <a:lnTo>
                    <a:pt x="5559552" y="0"/>
                  </a:lnTo>
                  <a:lnTo>
                    <a:pt x="5571744" y="146304"/>
                  </a:lnTo>
                  <a:lnTo>
                    <a:pt x="4596384" y="146304"/>
                  </a:lnTo>
                  <a:lnTo>
                    <a:pt x="3864864" y="731520"/>
                  </a:lnTo>
                  <a:lnTo>
                    <a:pt x="0" y="719328"/>
                  </a:lnTo>
                  <a:lnTo>
                    <a:pt x="0" y="573024"/>
                  </a:lnTo>
                  <a:close/>
                </a:path>
              </a:pathLst>
            </a:custGeom>
            <a:solidFill>
              <a:srgbClr val="FF99CC"/>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hr-HR" sz="1200" dirty="0" smtClean="0">
                  <a:solidFill>
                    <a:schemeClr val="tx1"/>
                  </a:solidFill>
                </a:rPr>
                <a:t>				                                                                                                   </a:t>
              </a:r>
              <a:endParaRPr lang="hr-HR" sz="1200" dirty="0">
                <a:solidFill>
                  <a:schemeClr val="tx1"/>
                </a:solidFill>
              </a:endParaRPr>
            </a:p>
          </p:txBody>
        </p:sp>
        <p:sp>
          <p:nvSpPr>
            <p:cNvPr id="34" name="TekstniOkvir 33"/>
            <p:cNvSpPr txBox="1"/>
            <p:nvPr/>
          </p:nvSpPr>
          <p:spPr>
            <a:xfrm>
              <a:off x="5652120" y="1556792"/>
              <a:ext cx="1671807" cy="738664"/>
            </a:xfrm>
            <a:prstGeom prst="rect">
              <a:avLst/>
            </a:prstGeom>
            <a:noFill/>
          </p:spPr>
          <p:txBody>
            <a:bodyPr wrap="square" rtlCol="0">
              <a:spAutoFit/>
            </a:bodyPr>
            <a:lstStyle/>
            <a:p>
              <a:pPr algn="ctr"/>
              <a:r>
                <a:rPr lang="hr-HR" sz="1400" b="1" dirty="0" smtClean="0"/>
                <a:t>         ODGOVOR</a:t>
              </a:r>
            </a:p>
            <a:p>
              <a:pPr algn="ctr"/>
              <a:r>
                <a:rPr lang="hr-HR" sz="1400" b="1" dirty="0" smtClean="0"/>
                <a:t>NA ŠTETNI </a:t>
              </a:r>
            </a:p>
            <a:p>
              <a:pPr algn="ctr"/>
              <a:r>
                <a:rPr lang="hr-HR" sz="1400" b="1" dirty="0" smtClean="0"/>
                <a:t>DOGAĐAJ (KRIZU)</a:t>
              </a:r>
              <a:endParaRPr lang="hr-HR" sz="1400" b="1" dirty="0"/>
            </a:p>
          </p:txBody>
        </p:sp>
      </p:grpSp>
      <p:grpSp>
        <p:nvGrpSpPr>
          <p:cNvPr id="35" name="Grupa 105"/>
          <p:cNvGrpSpPr/>
          <p:nvPr/>
        </p:nvGrpSpPr>
        <p:grpSpPr>
          <a:xfrm>
            <a:off x="587576" y="2849204"/>
            <a:ext cx="4320481" cy="2736304"/>
            <a:chOff x="1187623" y="3068960"/>
            <a:chExt cx="3240361" cy="2736304"/>
          </a:xfrm>
        </p:grpSpPr>
        <p:sp>
          <p:nvSpPr>
            <p:cNvPr id="36" name="Prostoručno 35"/>
            <p:cNvSpPr/>
            <p:nvPr/>
          </p:nvSpPr>
          <p:spPr>
            <a:xfrm>
              <a:off x="4139952" y="3068960"/>
              <a:ext cx="288032" cy="2736304"/>
            </a:xfrm>
            <a:custGeom>
              <a:avLst/>
              <a:gdLst>
                <a:gd name="connsiteX0" fmla="*/ 0 w 419100"/>
                <a:gd name="connsiteY0" fmla="*/ 0 h 2924175"/>
                <a:gd name="connsiteX1" fmla="*/ 419100 w 419100"/>
                <a:gd name="connsiteY1" fmla="*/ 238125 h 2924175"/>
                <a:gd name="connsiteX2" fmla="*/ 409575 w 419100"/>
                <a:gd name="connsiteY2" fmla="*/ 2705100 h 2924175"/>
                <a:gd name="connsiteX3" fmla="*/ 0 w 419100"/>
                <a:gd name="connsiteY3" fmla="*/ 2924175 h 2924175"/>
                <a:gd name="connsiteX4" fmla="*/ 0 w 419100"/>
                <a:gd name="connsiteY4" fmla="*/ 0 h 2924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9100" h="2924175">
                  <a:moveTo>
                    <a:pt x="0" y="0"/>
                  </a:moveTo>
                  <a:lnTo>
                    <a:pt x="419100" y="238125"/>
                  </a:lnTo>
                  <a:lnTo>
                    <a:pt x="409575" y="2705100"/>
                  </a:lnTo>
                  <a:lnTo>
                    <a:pt x="0" y="2924175"/>
                  </a:lnTo>
                  <a:lnTo>
                    <a:pt x="0" y="0"/>
                  </a:lnTo>
                  <a:close/>
                </a:path>
              </a:pathLst>
            </a:cu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hr-HR" sz="2800" b="1" dirty="0" smtClean="0">
                  <a:solidFill>
                    <a:schemeClr val="bg1"/>
                  </a:solidFill>
                </a:rPr>
                <a:t>R</a:t>
              </a:r>
            </a:p>
            <a:p>
              <a:pPr algn="ctr"/>
              <a:r>
                <a:rPr lang="hr-HR" sz="2800" b="1" dirty="0" smtClean="0">
                  <a:solidFill>
                    <a:schemeClr val="bg1"/>
                  </a:solidFill>
                </a:rPr>
                <a:t>I    Z</a:t>
              </a:r>
            </a:p>
            <a:p>
              <a:pPr algn="ctr"/>
              <a:r>
                <a:rPr lang="hr-HR" sz="2800" b="1" dirty="0" smtClean="0">
                  <a:solidFill>
                    <a:schemeClr val="bg1"/>
                  </a:solidFill>
                </a:rPr>
                <a:t>I</a:t>
              </a:r>
            </a:p>
            <a:p>
              <a:pPr algn="ctr"/>
              <a:r>
                <a:rPr lang="hr-HR" sz="2800" b="1" dirty="0" smtClean="0">
                  <a:solidFill>
                    <a:schemeClr val="bg1"/>
                  </a:solidFill>
                </a:rPr>
                <a:t>CI  </a:t>
              </a:r>
              <a:endParaRPr lang="hr-HR" sz="2800" b="1" dirty="0">
                <a:solidFill>
                  <a:schemeClr val="bg1"/>
                </a:solidFill>
              </a:endParaRPr>
            </a:p>
          </p:txBody>
        </p:sp>
        <p:grpSp>
          <p:nvGrpSpPr>
            <p:cNvPr id="37" name="Grupa 103"/>
            <p:cNvGrpSpPr/>
            <p:nvPr/>
          </p:nvGrpSpPr>
          <p:grpSpPr>
            <a:xfrm>
              <a:off x="1187623" y="3429000"/>
              <a:ext cx="2952327" cy="1872208"/>
              <a:chOff x="2021390" y="3429000"/>
              <a:chExt cx="1946902" cy="1872208"/>
            </a:xfrm>
            <a:noFill/>
          </p:grpSpPr>
          <p:sp>
            <p:nvSpPr>
              <p:cNvPr id="38" name="Strelica udesno 37"/>
              <p:cNvSpPr/>
              <p:nvPr/>
            </p:nvSpPr>
            <p:spPr>
              <a:xfrm>
                <a:off x="2021390" y="3429000"/>
                <a:ext cx="1946901" cy="288032"/>
              </a:xfrm>
              <a:prstGeom prst="rightArrow">
                <a:avLst/>
              </a:prstGeom>
              <a:solidFill>
                <a:schemeClr val="accent5">
                  <a:lumMod val="40000"/>
                  <a:lumOff val="60000"/>
                </a:schemeClr>
              </a:solidFill>
              <a:ln w="127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hr-HR"/>
              </a:p>
            </p:txBody>
          </p:sp>
          <p:sp>
            <p:nvSpPr>
              <p:cNvPr id="39" name="Strelica udesno 38"/>
              <p:cNvSpPr/>
              <p:nvPr/>
            </p:nvSpPr>
            <p:spPr>
              <a:xfrm>
                <a:off x="2021390" y="3933056"/>
                <a:ext cx="1946902" cy="288032"/>
              </a:xfrm>
              <a:prstGeom prst="rightArrow">
                <a:avLst/>
              </a:prstGeom>
              <a:solidFill>
                <a:srgbClr val="FFFF00"/>
              </a:solidFill>
              <a:ln w="127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hr-HR"/>
              </a:p>
            </p:txBody>
          </p:sp>
          <p:sp>
            <p:nvSpPr>
              <p:cNvPr id="40" name="Strelica udesno 39"/>
              <p:cNvSpPr/>
              <p:nvPr/>
            </p:nvSpPr>
            <p:spPr>
              <a:xfrm>
                <a:off x="2021390" y="4509120"/>
                <a:ext cx="1946902" cy="288032"/>
              </a:xfrm>
              <a:prstGeom prst="rightArrow">
                <a:avLst/>
              </a:prstGeom>
              <a:solidFill>
                <a:srgbClr val="CCFF66"/>
              </a:solidFill>
              <a:ln w="127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hr-HR"/>
              </a:p>
            </p:txBody>
          </p:sp>
          <p:sp>
            <p:nvSpPr>
              <p:cNvPr id="41" name="Strelica udesno 40"/>
              <p:cNvSpPr/>
              <p:nvPr/>
            </p:nvSpPr>
            <p:spPr>
              <a:xfrm>
                <a:off x="2021390" y="5042033"/>
                <a:ext cx="1946902" cy="259175"/>
              </a:xfrm>
              <a:prstGeom prst="rightArrow">
                <a:avLst/>
              </a:prstGeom>
              <a:solidFill>
                <a:schemeClr val="bg1">
                  <a:lumMod val="85000"/>
                </a:schemeClr>
              </a:solidFill>
              <a:ln w="1270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hr-HR"/>
              </a:p>
            </p:txBody>
          </p:sp>
        </p:grpSp>
      </p:grpSp>
      <p:grpSp>
        <p:nvGrpSpPr>
          <p:cNvPr id="42" name="Grupa 109"/>
          <p:cNvGrpSpPr/>
          <p:nvPr/>
        </p:nvGrpSpPr>
        <p:grpSpPr>
          <a:xfrm>
            <a:off x="10631709" y="2936186"/>
            <a:ext cx="849503" cy="2649322"/>
            <a:chOff x="7973780" y="3227950"/>
            <a:chExt cx="637126" cy="2649322"/>
          </a:xfrm>
        </p:grpSpPr>
        <p:sp>
          <p:nvSpPr>
            <p:cNvPr id="43" name="Pravokutnik 42"/>
            <p:cNvSpPr/>
            <p:nvPr/>
          </p:nvSpPr>
          <p:spPr>
            <a:xfrm>
              <a:off x="8305470" y="3227950"/>
              <a:ext cx="305436" cy="2649322"/>
            </a:xfrm>
            <a:prstGeom prst="rect">
              <a:avLst/>
            </a:prstGeom>
            <a:solidFill>
              <a:srgbClr val="FFCC66"/>
            </a:solidFill>
            <a:ln w="12700">
              <a:solidFill>
                <a:srgbClr val="FF0000"/>
              </a:solidFill>
              <a:prstDash val="sysDot"/>
            </a:ln>
          </p:spPr>
          <p:style>
            <a:lnRef idx="1">
              <a:schemeClr val="accent1"/>
            </a:lnRef>
            <a:fillRef idx="3">
              <a:schemeClr val="accent1"/>
            </a:fillRef>
            <a:effectRef idx="2">
              <a:schemeClr val="accent1"/>
            </a:effectRef>
            <a:fontRef idx="minor">
              <a:schemeClr val="lt1"/>
            </a:fontRef>
          </p:style>
          <p:txBody>
            <a:bodyPr rtlCol="0" anchor="ctr"/>
            <a:lstStyle/>
            <a:p>
              <a:pPr algn="ctr"/>
              <a:r>
                <a:rPr lang="hr-HR" b="1" dirty="0" smtClean="0">
                  <a:solidFill>
                    <a:sysClr val="windowText" lastClr="000000"/>
                  </a:solidFill>
                </a:rPr>
                <a:t>POS</a:t>
              </a:r>
            </a:p>
            <a:p>
              <a:pPr algn="ctr"/>
              <a:r>
                <a:rPr lang="hr-HR" b="1" dirty="0" smtClean="0">
                  <a:solidFill>
                    <a:sysClr val="windowText" lastClr="000000"/>
                  </a:solidFill>
                </a:rPr>
                <a:t>L</a:t>
              </a:r>
            </a:p>
            <a:p>
              <a:pPr algn="ctr"/>
              <a:r>
                <a:rPr lang="hr-HR" b="1" dirty="0" smtClean="0">
                  <a:solidFill>
                    <a:sysClr val="windowText" lastClr="000000"/>
                  </a:solidFill>
                </a:rPr>
                <a:t>J</a:t>
              </a:r>
            </a:p>
            <a:p>
              <a:pPr algn="ctr"/>
              <a:r>
                <a:rPr lang="hr-HR" b="1" dirty="0" smtClean="0">
                  <a:solidFill>
                    <a:sysClr val="windowText" lastClr="000000"/>
                  </a:solidFill>
                </a:rPr>
                <a:t>ED</a:t>
              </a:r>
            </a:p>
            <a:p>
              <a:pPr algn="ctr"/>
              <a:r>
                <a:rPr lang="hr-HR" b="1" dirty="0" smtClean="0">
                  <a:solidFill>
                    <a:sysClr val="windowText" lastClr="000000"/>
                  </a:solidFill>
                </a:rPr>
                <a:t>I</a:t>
              </a:r>
            </a:p>
            <a:p>
              <a:pPr algn="ctr"/>
              <a:r>
                <a:rPr lang="hr-HR" b="1" dirty="0" smtClean="0">
                  <a:solidFill>
                    <a:sysClr val="windowText" lastClr="000000"/>
                  </a:solidFill>
                </a:rPr>
                <a:t>CE</a:t>
              </a:r>
              <a:endParaRPr lang="hr-HR" b="1" dirty="0">
                <a:solidFill>
                  <a:sysClr val="windowText" lastClr="000000"/>
                </a:solidFill>
              </a:endParaRPr>
            </a:p>
          </p:txBody>
        </p:sp>
        <p:sp>
          <p:nvSpPr>
            <p:cNvPr id="44" name="Strelica udesno 43"/>
            <p:cNvSpPr/>
            <p:nvPr/>
          </p:nvSpPr>
          <p:spPr>
            <a:xfrm>
              <a:off x="7973780" y="3501008"/>
              <a:ext cx="342636" cy="283635"/>
            </a:xfrm>
            <a:prstGeom prst="rightArrow">
              <a:avLst/>
            </a:prstGeom>
            <a:solidFill>
              <a:schemeClr val="bg1">
                <a:lumMod val="95000"/>
              </a:schemeClr>
            </a:solidFill>
            <a:ln w="3175">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hr-HR"/>
            </a:p>
          </p:txBody>
        </p:sp>
        <p:sp>
          <p:nvSpPr>
            <p:cNvPr id="45" name="Strelica udesno 44"/>
            <p:cNvSpPr/>
            <p:nvPr/>
          </p:nvSpPr>
          <p:spPr>
            <a:xfrm>
              <a:off x="7973780" y="4127163"/>
              <a:ext cx="342636" cy="237941"/>
            </a:xfrm>
            <a:prstGeom prst="rightArrow">
              <a:avLst/>
            </a:prstGeom>
            <a:solidFill>
              <a:schemeClr val="bg1">
                <a:lumMod val="95000"/>
              </a:schemeClr>
            </a:solidFill>
            <a:ln w="3175">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hr-HR"/>
            </a:p>
          </p:txBody>
        </p:sp>
        <p:sp>
          <p:nvSpPr>
            <p:cNvPr id="46" name="Strelica udesno 45"/>
            <p:cNvSpPr/>
            <p:nvPr/>
          </p:nvSpPr>
          <p:spPr>
            <a:xfrm>
              <a:off x="7973780" y="4653136"/>
              <a:ext cx="342636" cy="252234"/>
            </a:xfrm>
            <a:prstGeom prst="rightArrow">
              <a:avLst/>
            </a:prstGeom>
            <a:solidFill>
              <a:schemeClr val="bg1">
                <a:lumMod val="95000"/>
              </a:schemeClr>
            </a:solidFill>
            <a:ln w="3175">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hr-HR"/>
            </a:p>
          </p:txBody>
        </p:sp>
        <p:sp>
          <p:nvSpPr>
            <p:cNvPr id="47" name="Strelica udesno 46"/>
            <p:cNvSpPr/>
            <p:nvPr/>
          </p:nvSpPr>
          <p:spPr>
            <a:xfrm>
              <a:off x="7973780" y="5178697"/>
              <a:ext cx="342636" cy="266527"/>
            </a:xfrm>
            <a:prstGeom prst="rightArrow">
              <a:avLst/>
            </a:prstGeom>
            <a:solidFill>
              <a:schemeClr val="bg1">
                <a:lumMod val="95000"/>
              </a:schemeClr>
            </a:solidFill>
            <a:ln w="3175">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hr-HR"/>
            </a:p>
          </p:txBody>
        </p:sp>
      </p:grpSp>
      <p:grpSp>
        <p:nvGrpSpPr>
          <p:cNvPr id="48" name="Grupa 107"/>
          <p:cNvGrpSpPr/>
          <p:nvPr/>
        </p:nvGrpSpPr>
        <p:grpSpPr>
          <a:xfrm>
            <a:off x="7996957" y="2921211"/>
            <a:ext cx="2805495" cy="2643562"/>
            <a:chOff x="5997716" y="3232995"/>
            <a:chExt cx="2104121" cy="2643562"/>
          </a:xfrm>
        </p:grpSpPr>
        <p:grpSp>
          <p:nvGrpSpPr>
            <p:cNvPr id="49" name="Grupa 112"/>
            <p:cNvGrpSpPr/>
            <p:nvPr/>
          </p:nvGrpSpPr>
          <p:grpSpPr>
            <a:xfrm>
              <a:off x="5997716" y="3232995"/>
              <a:ext cx="1976064" cy="2643562"/>
              <a:chOff x="5997716" y="3232995"/>
              <a:chExt cx="1976064" cy="2643562"/>
            </a:xfrm>
            <a:gradFill flip="none" rotWithShape="1">
              <a:gsLst>
                <a:gs pos="0">
                  <a:schemeClr val="bg1">
                    <a:lumMod val="75000"/>
                    <a:shade val="30000"/>
                    <a:satMod val="115000"/>
                  </a:schemeClr>
                </a:gs>
                <a:gs pos="50000">
                  <a:schemeClr val="bg1">
                    <a:lumMod val="75000"/>
                    <a:shade val="67500"/>
                    <a:satMod val="115000"/>
                  </a:schemeClr>
                </a:gs>
                <a:gs pos="100000">
                  <a:schemeClr val="bg1">
                    <a:lumMod val="75000"/>
                    <a:shade val="100000"/>
                    <a:satMod val="115000"/>
                  </a:schemeClr>
                </a:gs>
              </a:gsLst>
              <a:lin ang="0" scaled="1"/>
              <a:tileRect/>
            </a:gradFill>
          </p:grpSpPr>
          <p:sp>
            <p:nvSpPr>
              <p:cNvPr id="54" name="Prostoručno 53"/>
              <p:cNvSpPr/>
              <p:nvPr/>
            </p:nvSpPr>
            <p:spPr>
              <a:xfrm>
                <a:off x="5997716" y="3388499"/>
                <a:ext cx="1670628" cy="2332555"/>
              </a:xfrm>
              <a:custGeom>
                <a:avLst/>
                <a:gdLst>
                  <a:gd name="connsiteX0" fmla="*/ 0 w 2152650"/>
                  <a:gd name="connsiteY0" fmla="*/ 1476375 h 2571750"/>
                  <a:gd name="connsiteX1" fmla="*/ 0 w 2152650"/>
                  <a:gd name="connsiteY1" fmla="*/ 1152525 h 2571750"/>
                  <a:gd name="connsiteX2" fmla="*/ 2152650 w 2152650"/>
                  <a:gd name="connsiteY2" fmla="*/ 0 h 2571750"/>
                  <a:gd name="connsiteX3" fmla="*/ 2133600 w 2152650"/>
                  <a:gd name="connsiteY3" fmla="*/ 2571750 h 2571750"/>
                  <a:gd name="connsiteX4" fmla="*/ 0 w 2152650"/>
                  <a:gd name="connsiteY4" fmla="*/ 1476375 h 25717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52650" h="2571750">
                    <a:moveTo>
                      <a:pt x="0" y="1476375"/>
                    </a:moveTo>
                    <a:lnTo>
                      <a:pt x="0" y="1152525"/>
                    </a:lnTo>
                    <a:lnTo>
                      <a:pt x="2152650" y="0"/>
                    </a:lnTo>
                    <a:lnTo>
                      <a:pt x="2133600" y="2571750"/>
                    </a:lnTo>
                    <a:lnTo>
                      <a:pt x="0" y="1476375"/>
                    </a:lnTo>
                    <a:close/>
                  </a:path>
                </a:pathLst>
              </a:custGeom>
              <a:grp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hr-HR"/>
              </a:p>
            </p:txBody>
          </p:sp>
          <p:sp>
            <p:nvSpPr>
              <p:cNvPr id="55" name="Prostoručno 54"/>
              <p:cNvSpPr/>
              <p:nvPr/>
            </p:nvSpPr>
            <p:spPr>
              <a:xfrm>
                <a:off x="7668344" y="3232995"/>
                <a:ext cx="305436" cy="2643562"/>
              </a:xfrm>
              <a:custGeom>
                <a:avLst/>
                <a:gdLst>
                  <a:gd name="connsiteX0" fmla="*/ 0 w 333375"/>
                  <a:gd name="connsiteY0" fmla="*/ 2752725 h 2914650"/>
                  <a:gd name="connsiteX1" fmla="*/ 0 w 333375"/>
                  <a:gd name="connsiteY1" fmla="*/ 2752725 h 2914650"/>
                  <a:gd name="connsiteX2" fmla="*/ 19050 w 333375"/>
                  <a:gd name="connsiteY2" fmla="*/ 180975 h 2914650"/>
                  <a:gd name="connsiteX3" fmla="*/ 333375 w 333375"/>
                  <a:gd name="connsiteY3" fmla="*/ 0 h 2914650"/>
                  <a:gd name="connsiteX4" fmla="*/ 333375 w 333375"/>
                  <a:gd name="connsiteY4" fmla="*/ 2914650 h 2914650"/>
                  <a:gd name="connsiteX5" fmla="*/ 0 w 333375"/>
                  <a:gd name="connsiteY5" fmla="*/ 2752725 h 2914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3375" h="2914650">
                    <a:moveTo>
                      <a:pt x="0" y="2752725"/>
                    </a:moveTo>
                    <a:lnTo>
                      <a:pt x="0" y="2752725"/>
                    </a:lnTo>
                    <a:lnTo>
                      <a:pt x="19050" y="180975"/>
                    </a:lnTo>
                    <a:lnTo>
                      <a:pt x="333375" y="0"/>
                    </a:lnTo>
                    <a:lnTo>
                      <a:pt x="333375" y="2914650"/>
                    </a:lnTo>
                    <a:lnTo>
                      <a:pt x="0" y="2752725"/>
                    </a:lnTo>
                    <a:close/>
                  </a:path>
                </a:pathLst>
              </a:custGeom>
              <a:grp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hr-HR" b="1" dirty="0" smtClean="0">
                    <a:solidFill>
                      <a:schemeClr val="tx1"/>
                    </a:solidFill>
                  </a:rPr>
                  <a:t>UČ</a:t>
                </a:r>
              </a:p>
              <a:p>
                <a:pPr algn="ctr"/>
                <a:r>
                  <a:rPr lang="hr-HR" b="1" dirty="0" smtClean="0">
                    <a:solidFill>
                      <a:schemeClr val="tx1"/>
                    </a:solidFill>
                  </a:rPr>
                  <a:t>I</a:t>
                </a:r>
              </a:p>
              <a:p>
                <a:pPr algn="ctr"/>
                <a:r>
                  <a:rPr lang="hr-HR" b="1" dirty="0" smtClean="0">
                    <a:solidFill>
                      <a:schemeClr val="tx1"/>
                    </a:solidFill>
                  </a:rPr>
                  <a:t>NC</a:t>
                </a:r>
              </a:p>
              <a:p>
                <a:pPr algn="ctr"/>
                <a:r>
                  <a:rPr lang="hr-HR" b="1" dirty="0" smtClean="0">
                    <a:solidFill>
                      <a:schemeClr val="tx1"/>
                    </a:solidFill>
                  </a:rPr>
                  <a:t>I</a:t>
                </a:r>
                <a:endParaRPr lang="hr-HR" b="1" dirty="0">
                  <a:solidFill>
                    <a:schemeClr val="tx1"/>
                  </a:solidFill>
                </a:endParaRPr>
              </a:p>
            </p:txBody>
          </p:sp>
        </p:grpSp>
        <p:cxnSp>
          <p:nvCxnSpPr>
            <p:cNvPr id="50" name="Ravni poveznik 49"/>
            <p:cNvCxnSpPr/>
            <p:nvPr/>
          </p:nvCxnSpPr>
          <p:spPr>
            <a:xfrm rot="10800000">
              <a:off x="6411763" y="4847067"/>
              <a:ext cx="1690073" cy="519785"/>
            </a:xfrm>
            <a:prstGeom prst="line">
              <a:avLst/>
            </a:prstGeom>
            <a:ln w="3175">
              <a:solidFill>
                <a:schemeClr val="bg1"/>
              </a:solidFill>
              <a:prstDash val="dash"/>
            </a:ln>
          </p:spPr>
          <p:style>
            <a:lnRef idx="2">
              <a:schemeClr val="accent1"/>
            </a:lnRef>
            <a:fillRef idx="0">
              <a:schemeClr val="accent1"/>
            </a:fillRef>
            <a:effectRef idx="1">
              <a:schemeClr val="accent1"/>
            </a:effectRef>
            <a:fontRef idx="minor">
              <a:schemeClr val="tx1"/>
            </a:fontRef>
          </p:style>
        </p:cxnSp>
        <p:cxnSp>
          <p:nvCxnSpPr>
            <p:cNvPr id="51" name="Ravni poveznik 50"/>
            <p:cNvCxnSpPr/>
            <p:nvPr/>
          </p:nvCxnSpPr>
          <p:spPr>
            <a:xfrm rot="10800000">
              <a:off x="6411763" y="4667085"/>
              <a:ext cx="1690073" cy="181421"/>
            </a:xfrm>
            <a:prstGeom prst="line">
              <a:avLst/>
            </a:prstGeom>
            <a:ln w="3175">
              <a:solidFill>
                <a:schemeClr val="bg1"/>
              </a:solidFill>
              <a:prstDash val="dash"/>
            </a:ln>
          </p:spPr>
          <p:style>
            <a:lnRef idx="2">
              <a:schemeClr val="accent1"/>
            </a:lnRef>
            <a:fillRef idx="0">
              <a:schemeClr val="accent1"/>
            </a:fillRef>
            <a:effectRef idx="1">
              <a:schemeClr val="accent1"/>
            </a:effectRef>
            <a:fontRef idx="minor">
              <a:schemeClr val="tx1"/>
            </a:fontRef>
          </p:style>
        </p:cxnSp>
        <p:cxnSp>
          <p:nvCxnSpPr>
            <p:cNvPr id="52" name="Ravni poveznik 51"/>
            <p:cNvCxnSpPr/>
            <p:nvPr/>
          </p:nvCxnSpPr>
          <p:spPr>
            <a:xfrm rot="10800000" flipV="1">
              <a:off x="6411763" y="4330160"/>
              <a:ext cx="1690073" cy="115188"/>
            </a:xfrm>
            <a:prstGeom prst="line">
              <a:avLst/>
            </a:prstGeom>
            <a:ln w="3175">
              <a:solidFill>
                <a:schemeClr val="bg1"/>
              </a:solidFill>
              <a:prstDash val="dash"/>
            </a:ln>
          </p:spPr>
          <p:style>
            <a:lnRef idx="2">
              <a:schemeClr val="accent1"/>
            </a:lnRef>
            <a:fillRef idx="0">
              <a:schemeClr val="accent1"/>
            </a:fillRef>
            <a:effectRef idx="1">
              <a:schemeClr val="accent1"/>
            </a:effectRef>
            <a:fontRef idx="minor">
              <a:schemeClr val="tx1"/>
            </a:fontRef>
          </p:style>
        </p:cxnSp>
        <p:cxnSp>
          <p:nvCxnSpPr>
            <p:cNvPr id="53" name="Ravni poveznik 52"/>
            <p:cNvCxnSpPr/>
            <p:nvPr/>
          </p:nvCxnSpPr>
          <p:spPr>
            <a:xfrm rot="10800000" flipV="1">
              <a:off x="6411763" y="3813146"/>
              <a:ext cx="1690074" cy="518345"/>
            </a:xfrm>
            <a:prstGeom prst="line">
              <a:avLst/>
            </a:prstGeom>
            <a:ln w="3175">
              <a:solidFill>
                <a:schemeClr val="bg1"/>
              </a:solidFill>
              <a:prstDash val="dash"/>
            </a:ln>
          </p:spPr>
          <p:style>
            <a:lnRef idx="2">
              <a:schemeClr val="accent1"/>
            </a:lnRef>
            <a:fillRef idx="0">
              <a:schemeClr val="accent1"/>
            </a:fillRef>
            <a:effectRef idx="1">
              <a:schemeClr val="accent1"/>
            </a:effectRef>
            <a:fontRef idx="minor">
              <a:schemeClr val="tx1"/>
            </a:fontRef>
          </p:style>
        </p:cxnSp>
      </p:grpSp>
      <p:grpSp>
        <p:nvGrpSpPr>
          <p:cNvPr id="56" name="Grupa 74"/>
          <p:cNvGrpSpPr/>
          <p:nvPr/>
        </p:nvGrpSpPr>
        <p:grpSpPr>
          <a:xfrm flipH="1" flipV="1">
            <a:off x="8889429" y="3713300"/>
            <a:ext cx="1143008" cy="1214446"/>
            <a:chOff x="4610378" y="3861618"/>
            <a:chExt cx="857256" cy="1214446"/>
          </a:xfrm>
          <a:solidFill>
            <a:srgbClr val="FFCCCC"/>
          </a:solidFill>
        </p:grpSpPr>
        <p:sp>
          <p:nvSpPr>
            <p:cNvPr id="57" name="Pravokutnik 56"/>
            <p:cNvSpPr/>
            <p:nvPr/>
          </p:nvSpPr>
          <p:spPr>
            <a:xfrm>
              <a:off x="4610378" y="3861618"/>
              <a:ext cx="71438" cy="285752"/>
            </a:xfrm>
            <a:prstGeom prst="rect">
              <a:avLst/>
            </a:prstGeom>
            <a:grpFill/>
            <a:ln>
              <a:solidFill>
                <a:srgbClr val="FF9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58" name="Pravokutnik 57"/>
            <p:cNvSpPr/>
            <p:nvPr/>
          </p:nvSpPr>
          <p:spPr>
            <a:xfrm>
              <a:off x="4905654" y="4575998"/>
              <a:ext cx="71438" cy="285752"/>
            </a:xfrm>
            <a:prstGeom prst="rect">
              <a:avLst/>
            </a:prstGeom>
            <a:grpFill/>
            <a:ln>
              <a:solidFill>
                <a:srgbClr val="FF9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59" name="Pravokutnik 58"/>
            <p:cNvSpPr/>
            <p:nvPr/>
          </p:nvSpPr>
          <p:spPr>
            <a:xfrm>
              <a:off x="5396196" y="4218808"/>
              <a:ext cx="71438" cy="285752"/>
            </a:xfrm>
            <a:prstGeom prst="rect">
              <a:avLst/>
            </a:prstGeom>
            <a:grpFill/>
            <a:ln>
              <a:solidFill>
                <a:srgbClr val="FF9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60" name="Pravokutnik 59"/>
            <p:cNvSpPr/>
            <p:nvPr/>
          </p:nvSpPr>
          <p:spPr>
            <a:xfrm>
              <a:off x="5253320" y="4790312"/>
              <a:ext cx="71438" cy="285752"/>
            </a:xfrm>
            <a:prstGeom prst="rect">
              <a:avLst/>
            </a:prstGeom>
            <a:grpFill/>
            <a:ln>
              <a:solidFill>
                <a:srgbClr val="FF9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grpSp>
      <p:cxnSp>
        <p:nvCxnSpPr>
          <p:cNvPr id="61" name="Ravni poveznik 60"/>
          <p:cNvCxnSpPr/>
          <p:nvPr/>
        </p:nvCxnSpPr>
        <p:spPr>
          <a:xfrm>
            <a:off x="6159430" y="1409044"/>
            <a:ext cx="32443" cy="4608812"/>
          </a:xfrm>
          <a:prstGeom prst="line">
            <a:avLst/>
          </a:prstGeom>
          <a:ln w="28575">
            <a:solidFill>
              <a:srgbClr val="0070C0"/>
            </a:solidFill>
            <a:prstDash val="sysDash"/>
          </a:ln>
        </p:spPr>
        <p:style>
          <a:lnRef idx="2">
            <a:schemeClr val="accent1"/>
          </a:lnRef>
          <a:fillRef idx="0">
            <a:schemeClr val="accent1"/>
          </a:fillRef>
          <a:effectRef idx="1">
            <a:schemeClr val="accent1"/>
          </a:effectRef>
          <a:fontRef idx="minor">
            <a:schemeClr val="tx1"/>
          </a:fontRef>
        </p:style>
      </p:cxnSp>
      <p:cxnSp>
        <p:nvCxnSpPr>
          <p:cNvPr id="62" name="Ravni poveznik 61"/>
          <p:cNvCxnSpPr/>
          <p:nvPr/>
        </p:nvCxnSpPr>
        <p:spPr>
          <a:xfrm>
            <a:off x="8016215" y="1841091"/>
            <a:ext cx="48005" cy="3816424"/>
          </a:xfrm>
          <a:prstGeom prst="line">
            <a:avLst/>
          </a:prstGeom>
          <a:ln w="28575">
            <a:solidFill>
              <a:srgbClr val="00B050"/>
            </a:solidFill>
            <a:prstDash val="sysDash"/>
          </a:ln>
        </p:spPr>
        <p:style>
          <a:lnRef idx="2">
            <a:schemeClr val="accent1"/>
          </a:lnRef>
          <a:fillRef idx="0">
            <a:schemeClr val="accent1"/>
          </a:fillRef>
          <a:effectRef idx="1">
            <a:schemeClr val="accent1"/>
          </a:effectRef>
          <a:fontRef idx="minor">
            <a:schemeClr val="tx1"/>
          </a:fontRef>
        </p:style>
      </p:cxnSp>
      <p:sp>
        <p:nvSpPr>
          <p:cNvPr id="63" name="Elipsa 62"/>
          <p:cNvSpPr/>
          <p:nvPr/>
        </p:nvSpPr>
        <p:spPr>
          <a:xfrm>
            <a:off x="7728181" y="2777195"/>
            <a:ext cx="672075" cy="2808312"/>
          </a:xfrm>
          <a:prstGeom prst="ellipse">
            <a:avLst/>
          </a:prstGeom>
          <a:gradFill flip="none" rotWithShape="1">
            <a:gsLst>
              <a:gs pos="23000">
                <a:srgbClr val="FFF200"/>
              </a:gs>
              <a:gs pos="45000">
                <a:srgbClr val="FF7A00"/>
              </a:gs>
              <a:gs pos="70000">
                <a:srgbClr val="FF0300"/>
              </a:gs>
              <a:gs pos="100000">
                <a:srgbClr val="4D0808"/>
              </a:gs>
            </a:gsLst>
            <a:lin ang="0" scaled="1"/>
            <a:tileRect/>
          </a:gradFill>
          <a:ln w="28575">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hr-HR" sz="1200" b="1" dirty="0" smtClean="0">
                <a:solidFill>
                  <a:schemeClr val="tx1"/>
                </a:solidFill>
                <a:latin typeface="Arial Black" pitchFamily="34" charset="0"/>
              </a:rPr>
              <a:t>Š</a:t>
            </a:r>
          </a:p>
          <a:p>
            <a:pPr algn="ctr"/>
            <a:r>
              <a:rPr lang="hr-HR" sz="1200" b="1" dirty="0" smtClean="0">
                <a:solidFill>
                  <a:schemeClr val="tx1"/>
                </a:solidFill>
                <a:latin typeface="Arial Black" pitchFamily="34" charset="0"/>
              </a:rPr>
              <a:t>T</a:t>
            </a:r>
          </a:p>
          <a:p>
            <a:pPr algn="ctr"/>
            <a:r>
              <a:rPr lang="hr-HR" sz="1200" b="1" dirty="0" smtClean="0">
                <a:solidFill>
                  <a:schemeClr val="tx1"/>
                </a:solidFill>
                <a:latin typeface="Arial Black" pitchFamily="34" charset="0"/>
              </a:rPr>
              <a:t>E</a:t>
            </a:r>
          </a:p>
          <a:p>
            <a:pPr algn="ctr"/>
            <a:r>
              <a:rPr lang="hr-HR" sz="1200" b="1" dirty="0" smtClean="0">
                <a:solidFill>
                  <a:schemeClr val="tx1"/>
                </a:solidFill>
                <a:latin typeface="Arial Black" pitchFamily="34" charset="0"/>
              </a:rPr>
              <a:t>T</a:t>
            </a:r>
          </a:p>
          <a:p>
            <a:pPr algn="ctr"/>
            <a:r>
              <a:rPr lang="hr-HR" sz="1200" b="1" dirty="0" smtClean="0">
                <a:solidFill>
                  <a:schemeClr val="tx1"/>
                </a:solidFill>
                <a:latin typeface="Arial Black" pitchFamily="34" charset="0"/>
              </a:rPr>
              <a:t>N</a:t>
            </a:r>
          </a:p>
          <a:p>
            <a:pPr algn="ctr"/>
            <a:r>
              <a:rPr lang="hr-HR" sz="1200" b="1" dirty="0" smtClean="0">
                <a:solidFill>
                  <a:schemeClr val="tx1"/>
                </a:solidFill>
                <a:latin typeface="Arial Black" pitchFamily="34" charset="0"/>
              </a:rPr>
              <a:t>I</a:t>
            </a:r>
          </a:p>
          <a:p>
            <a:pPr algn="ctr"/>
            <a:endParaRPr lang="hr-HR" sz="1200" b="1" dirty="0" smtClean="0">
              <a:solidFill>
                <a:schemeClr val="tx1"/>
              </a:solidFill>
              <a:latin typeface="Arial Black" pitchFamily="34" charset="0"/>
            </a:endParaRPr>
          </a:p>
          <a:p>
            <a:pPr algn="ctr"/>
            <a:r>
              <a:rPr lang="hr-HR" sz="1200" b="1" dirty="0" smtClean="0">
                <a:solidFill>
                  <a:schemeClr val="tx1"/>
                </a:solidFill>
                <a:latin typeface="Arial Black" pitchFamily="34" charset="0"/>
              </a:rPr>
              <a:t>D</a:t>
            </a:r>
          </a:p>
          <a:p>
            <a:pPr algn="ctr"/>
            <a:r>
              <a:rPr lang="hr-HR" sz="1200" b="1" dirty="0" smtClean="0">
                <a:solidFill>
                  <a:schemeClr val="tx1"/>
                </a:solidFill>
                <a:latin typeface="Arial Black" pitchFamily="34" charset="0"/>
              </a:rPr>
              <a:t>O</a:t>
            </a:r>
          </a:p>
          <a:p>
            <a:pPr algn="ctr"/>
            <a:r>
              <a:rPr lang="hr-HR" sz="1200" b="1" dirty="0" smtClean="0">
                <a:solidFill>
                  <a:schemeClr val="tx1"/>
                </a:solidFill>
                <a:latin typeface="Arial Black" pitchFamily="34" charset="0"/>
              </a:rPr>
              <a:t>G</a:t>
            </a:r>
          </a:p>
          <a:p>
            <a:pPr algn="ctr"/>
            <a:r>
              <a:rPr lang="hr-HR" sz="1200" b="1" dirty="0" smtClean="0">
                <a:solidFill>
                  <a:schemeClr val="tx1"/>
                </a:solidFill>
                <a:latin typeface="Arial Black" pitchFamily="34" charset="0"/>
              </a:rPr>
              <a:t>A</a:t>
            </a:r>
          </a:p>
          <a:p>
            <a:pPr algn="ctr"/>
            <a:r>
              <a:rPr lang="hr-HR" sz="1200" b="1" dirty="0" smtClean="0">
                <a:solidFill>
                  <a:schemeClr val="tx1"/>
                </a:solidFill>
                <a:latin typeface="Arial Black" pitchFamily="34" charset="0"/>
              </a:rPr>
              <a:t>Đ</a:t>
            </a:r>
          </a:p>
          <a:p>
            <a:pPr algn="ctr"/>
            <a:r>
              <a:rPr lang="hr-HR" sz="1200" b="1" dirty="0" smtClean="0">
                <a:solidFill>
                  <a:schemeClr val="tx1"/>
                </a:solidFill>
                <a:latin typeface="Arial Black" pitchFamily="34" charset="0"/>
              </a:rPr>
              <a:t>A</a:t>
            </a:r>
          </a:p>
          <a:p>
            <a:pPr algn="ctr"/>
            <a:r>
              <a:rPr lang="hr-HR" sz="1200" b="1" dirty="0" smtClean="0">
                <a:solidFill>
                  <a:schemeClr val="tx1"/>
                </a:solidFill>
                <a:latin typeface="Arial Black" pitchFamily="34" charset="0"/>
              </a:rPr>
              <a:t>J</a:t>
            </a:r>
            <a:endParaRPr lang="hr-HR" sz="1200" b="1" dirty="0">
              <a:solidFill>
                <a:schemeClr val="tx1"/>
              </a:solidFill>
              <a:latin typeface="Arial Black" pitchFamily="34" charset="0"/>
            </a:endParaRPr>
          </a:p>
        </p:txBody>
      </p:sp>
      <p:cxnSp>
        <p:nvCxnSpPr>
          <p:cNvPr id="64" name="Ravni poveznik 63"/>
          <p:cNvCxnSpPr/>
          <p:nvPr/>
        </p:nvCxnSpPr>
        <p:spPr>
          <a:xfrm>
            <a:off x="9648395" y="2201132"/>
            <a:ext cx="0" cy="3816424"/>
          </a:xfrm>
          <a:prstGeom prst="line">
            <a:avLst/>
          </a:prstGeom>
          <a:ln w="28575">
            <a:solidFill>
              <a:srgbClr val="FF3399"/>
            </a:solidFill>
            <a:prstDash val="sysDash"/>
          </a:ln>
        </p:spPr>
        <p:style>
          <a:lnRef idx="2">
            <a:schemeClr val="accent1"/>
          </a:lnRef>
          <a:fillRef idx="0">
            <a:schemeClr val="accent1"/>
          </a:fillRef>
          <a:effectRef idx="1">
            <a:schemeClr val="accent1"/>
          </a:effectRef>
          <a:fontRef idx="minor">
            <a:schemeClr val="tx1"/>
          </a:fontRef>
        </p:style>
      </p:cxnSp>
      <p:sp>
        <p:nvSpPr>
          <p:cNvPr id="70" name="Strelica udesno 69"/>
          <p:cNvSpPr/>
          <p:nvPr/>
        </p:nvSpPr>
        <p:spPr>
          <a:xfrm>
            <a:off x="4175787" y="5873539"/>
            <a:ext cx="3840427" cy="864096"/>
          </a:xfrm>
          <a:prstGeom prst="rightArrow">
            <a:avLst/>
          </a:prstGeom>
          <a:gradFill flip="none" rotWithShape="1">
            <a:gsLst>
              <a:gs pos="41000">
                <a:srgbClr val="92D050"/>
              </a:gs>
              <a:gs pos="50000">
                <a:schemeClr val="accent1">
                  <a:tint val="44500"/>
                  <a:satMod val="160000"/>
                </a:schemeClr>
              </a:gs>
              <a:gs pos="100000">
                <a:schemeClr val="accent1">
                  <a:tint val="23500"/>
                  <a:satMod val="160000"/>
                </a:schemeClr>
              </a:gs>
            </a:gsLst>
            <a:lin ang="10800000" scaled="1"/>
            <a:tileRect/>
          </a:gra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1200" b="1" dirty="0" smtClean="0">
                <a:solidFill>
                  <a:schemeClr val="tx1"/>
                </a:solidFill>
              </a:rPr>
              <a:t>UPRAVLJANJE VJEROJATNOSTIMA</a:t>
            </a:r>
          </a:p>
          <a:p>
            <a:pPr algn="ctr"/>
            <a:r>
              <a:rPr lang="hr-HR" sz="1200" b="1" dirty="0" smtClean="0">
                <a:solidFill>
                  <a:schemeClr val="tx1"/>
                </a:solidFill>
              </a:rPr>
              <a:t>NASTANKA ŠTETNOG DOGAĐAJA</a:t>
            </a:r>
            <a:endParaRPr lang="hr-HR" sz="1200" b="1" dirty="0">
              <a:solidFill>
                <a:schemeClr val="tx1"/>
              </a:solidFill>
            </a:endParaRPr>
          </a:p>
        </p:txBody>
      </p:sp>
      <p:sp>
        <p:nvSpPr>
          <p:cNvPr id="71" name="Strelica udesno 70"/>
          <p:cNvSpPr/>
          <p:nvPr/>
        </p:nvSpPr>
        <p:spPr>
          <a:xfrm>
            <a:off x="8112224" y="5873539"/>
            <a:ext cx="3552395" cy="864096"/>
          </a:xfrm>
          <a:prstGeom prst="rightArrow">
            <a:avLst/>
          </a:prstGeom>
          <a:gradFill flip="none" rotWithShape="1">
            <a:gsLst>
              <a:gs pos="0">
                <a:srgbClr val="FFC000"/>
              </a:gs>
              <a:gs pos="50000">
                <a:srgbClr val="FFCCCC">
                  <a:shade val="67500"/>
                  <a:satMod val="115000"/>
                </a:srgbClr>
              </a:gs>
              <a:gs pos="100000">
                <a:srgbClr val="FFCCCC">
                  <a:shade val="100000"/>
                  <a:satMod val="115000"/>
                </a:srgbClr>
              </a:gs>
            </a:gsLst>
            <a:lin ang="10800000" scaled="1"/>
            <a:tileRect/>
          </a:gradFill>
          <a:ln>
            <a:solidFill>
              <a:srgbClr val="FF9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1300" b="1" dirty="0" smtClean="0">
                <a:solidFill>
                  <a:schemeClr val="tx1"/>
                </a:solidFill>
              </a:rPr>
              <a:t>UPRAVLJANJE POSLJEDICAMA</a:t>
            </a:r>
          </a:p>
          <a:p>
            <a:pPr algn="ctr"/>
            <a:r>
              <a:rPr lang="hr-HR" sz="1300" b="1" dirty="0" smtClean="0">
                <a:solidFill>
                  <a:schemeClr val="tx1"/>
                </a:solidFill>
              </a:rPr>
              <a:t>NASTALOG ŠTETNOG DOGAĐAJA</a:t>
            </a:r>
            <a:endParaRPr lang="hr-HR" sz="1300" b="1" dirty="0">
              <a:solidFill>
                <a:schemeClr val="tx1"/>
              </a:solidFill>
            </a:endParaRPr>
          </a:p>
        </p:txBody>
      </p:sp>
      <p:sp>
        <p:nvSpPr>
          <p:cNvPr id="72" name="Strelica lijevo-desno 71"/>
          <p:cNvSpPr/>
          <p:nvPr/>
        </p:nvSpPr>
        <p:spPr>
          <a:xfrm flipH="1">
            <a:off x="6019800" y="5513500"/>
            <a:ext cx="3744416" cy="504056"/>
          </a:xfrm>
          <a:prstGeom prst="leftRightArrow">
            <a:avLst/>
          </a:prstGeom>
          <a:gradFill flip="none" rotWithShape="1">
            <a:gsLst>
              <a:gs pos="39000">
                <a:srgbClr val="FF99FF"/>
              </a:gs>
              <a:gs pos="50000">
                <a:srgbClr val="99FF33">
                  <a:shade val="67500"/>
                  <a:satMod val="115000"/>
                </a:srgbClr>
              </a:gs>
              <a:gs pos="100000">
                <a:srgbClr val="99FF33">
                  <a:shade val="100000"/>
                  <a:satMod val="115000"/>
                </a:srgb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dirty="0" smtClean="0">
                <a:solidFill>
                  <a:schemeClr val="tx1"/>
                </a:solidFill>
              </a:rPr>
              <a:t>TRETIRANJE RIZIKA</a:t>
            </a:r>
            <a:endParaRPr lang="hr-HR" dirty="0">
              <a:solidFill>
                <a:schemeClr val="tx1"/>
              </a:solidFill>
            </a:endParaRPr>
          </a:p>
        </p:txBody>
      </p:sp>
      <p:grpSp>
        <p:nvGrpSpPr>
          <p:cNvPr id="3" name="Grupa 2"/>
          <p:cNvGrpSpPr/>
          <p:nvPr/>
        </p:nvGrpSpPr>
        <p:grpSpPr>
          <a:xfrm>
            <a:off x="1007435" y="2273140"/>
            <a:ext cx="3072341" cy="3539985"/>
            <a:chOff x="1007435" y="2273140"/>
            <a:chExt cx="3072341" cy="3539985"/>
          </a:xfrm>
        </p:grpSpPr>
        <p:grpSp>
          <p:nvGrpSpPr>
            <p:cNvPr id="65" name="Grupa 15"/>
            <p:cNvGrpSpPr/>
            <p:nvPr/>
          </p:nvGrpSpPr>
          <p:grpSpPr>
            <a:xfrm>
              <a:off x="1007435" y="5153463"/>
              <a:ext cx="3072341" cy="659662"/>
              <a:chOff x="2356896" y="4337786"/>
              <a:chExt cx="4197040" cy="711781"/>
            </a:xfrm>
          </p:grpSpPr>
          <p:sp>
            <p:nvSpPr>
              <p:cNvPr id="66" name="Pravokutnik 65"/>
              <p:cNvSpPr/>
              <p:nvPr/>
            </p:nvSpPr>
            <p:spPr>
              <a:xfrm>
                <a:off x="2356896" y="4726270"/>
                <a:ext cx="4197040" cy="323297"/>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1400" b="1" dirty="0" smtClean="0">
                    <a:solidFill>
                      <a:schemeClr val="tx1"/>
                    </a:solidFill>
                  </a:rPr>
                  <a:t>INTEGRITET I SUVERENITET</a:t>
                </a:r>
                <a:endParaRPr lang="hr-HR" sz="1400" b="1" dirty="0">
                  <a:solidFill>
                    <a:schemeClr val="tx1"/>
                  </a:solidFill>
                </a:endParaRPr>
              </a:p>
            </p:txBody>
          </p:sp>
          <p:sp>
            <p:nvSpPr>
              <p:cNvPr id="67" name="Pravokutnik 66"/>
              <p:cNvSpPr/>
              <p:nvPr/>
            </p:nvSpPr>
            <p:spPr>
              <a:xfrm>
                <a:off x="2473480" y="4337786"/>
                <a:ext cx="3960440" cy="305696"/>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1200" b="1" dirty="0" smtClean="0">
                    <a:solidFill>
                      <a:schemeClr val="tx1"/>
                    </a:solidFill>
                  </a:rPr>
                  <a:t>TEMELJNE VRIJEDNOSTI</a:t>
                </a:r>
                <a:endParaRPr lang="hr-HR" sz="1200" b="1" dirty="0">
                  <a:solidFill>
                    <a:schemeClr val="tx1"/>
                  </a:solidFill>
                </a:endParaRPr>
              </a:p>
            </p:txBody>
          </p:sp>
        </p:grpSp>
        <p:sp>
          <p:nvSpPr>
            <p:cNvPr id="68" name="Pravokutnik 67"/>
            <p:cNvSpPr/>
            <p:nvPr/>
          </p:nvSpPr>
          <p:spPr>
            <a:xfrm>
              <a:off x="1100308" y="2921213"/>
              <a:ext cx="2899144" cy="267886"/>
            </a:xfrm>
            <a:prstGeom prst="rect">
              <a:avLst/>
            </a:prstGeom>
            <a:solidFill>
              <a:schemeClr val="accent6">
                <a:lumMod val="60000"/>
                <a:lumOff val="4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1200" b="1" dirty="0" smtClean="0">
                  <a:solidFill>
                    <a:schemeClr val="tx1"/>
                  </a:solidFill>
                </a:rPr>
                <a:t>FUNKCIJE I SPOSOBNOSTI</a:t>
              </a:r>
              <a:endParaRPr lang="hr-HR" sz="1200" b="1" dirty="0">
                <a:solidFill>
                  <a:schemeClr val="tx1"/>
                </a:solidFill>
              </a:endParaRPr>
            </a:p>
          </p:txBody>
        </p:sp>
        <p:sp>
          <p:nvSpPr>
            <p:cNvPr id="69" name="Jednakokračni trokut 68"/>
            <p:cNvSpPr/>
            <p:nvPr/>
          </p:nvSpPr>
          <p:spPr>
            <a:xfrm>
              <a:off x="1153021" y="2273140"/>
              <a:ext cx="2793720" cy="576064"/>
            </a:xfrm>
            <a:prstGeom prst="triangle">
              <a:avLst>
                <a:gd name="adj" fmla="val 50585"/>
              </a:avLst>
            </a:prstGeom>
            <a:solidFill>
              <a:schemeClr val="accent6">
                <a:lumMod val="40000"/>
                <a:lumOff val="60000"/>
              </a:schemeClr>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1200" b="1" dirty="0" smtClean="0">
                  <a:solidFill>
                    <a:schemeClr val="tx1"/>
                  </a:solidFill>
                </a:rPr>
                <a:t>RAZVOJ  I</a:t>
              </a:r>
            </a:p>
            <a:p>
              <a:pPr algn="ctr"/>
              <a:r>
                <a:rPr lang="hr-HR" sz="1200" b="1" dirty="0" smtClean="0">
                  <a:solidFill>
                    <a:schemeClr val="tx1"/>
                  </a:solidFill>
                </a:rPr>
                <a:t>OPSTOJNOST</a:t>
              </a:r>
            </a:p>
            <a:p>
              <a:pPr algn="ctr"/>
              <a:endParaRPr lang="hr-HR" sz="1200" b="1" dirty="0">
                <a:solidFill>
                  <a:schemeClr val="tx1"/>
                </a:solidFill>
              </a:endParaRPr>
            </a:p>
          </p:txBody>
        </p:sp>
        <p:grpSp>
          <p:nvGrpSpPr>
            <p:cNvPr id="73" name="Grupa 16"/>
            <p:cNvGrpSpPr/>
            <p:nvPr/>
          </p:nvGrpSpPr>
          <p:grpSpPr>
            <a:xfrm>
              <a:off x="1235818" y="3322565"/>
              <a:ext cx="2592064" cy="1724001"/>
              <a:chOff x="2668882" y="2504889"/>
              <a:chExt cx="3540947" cy="1860215"/>
            </a:xfrm>
          </p:grpSpPr>
          <p:sp>
            <p:nvSpPr>
              <p:cNvPr id="74" name="TekstniOkvir 73"/>
              <p:cNvSpPr txBox="1"/>
              <p:nvPr/>
            </p:nvSpPr>
            <p:spPr>
              <a:xfrm rot="16200000">
                <a:off x="1970020" y="3203753"/>
                <a:ext cx="1860213" cy="462489"/>
              </a:xfrm>
              <a:prstGeom prst="rect">
                <a:avLst/>
              </a:prstGeom>
              <a:solidFill>
                <a:schemeClr val="accent5">
                  <a:lumMod val="40000"/>
                  <a:lumOff val="60000"/>
                </a:schemeClr>
              </a:solidFill>
              <a:ln>
                <a:solidFill>
                  <a:schemeClr val="tx1"/>
                </a:solidFill>
              </a:ln>
            </p:spPr>
            <p:txBody>
              <a:bodyPr wrap="square" rtlCol="0">
                <a:spAutoFit/>
              </a:bodyPr>
              <a:lstStyle/>
              <a:p>
                <a:pPr algn="ctr"/>
                <a:r>
                  <a:rPr lang="hr-HR" sz="1600" dirty="0" smtClean="0"/>
                  <a:t>LJUDI</a:t>
                </a:r>
              </a:p>
            </p:txBody>
          </p:sp>
          <p:sp>
            <p:nvSpPr>
              <p:cNvPr id="75" name="TekstniOkvir 74"/>
              <p:cNvSpPr txBox="1"/>
              <p:nvPr/>
            </p:nvSpPr>
            <p:spPr>
              <a:xfrm rot="16200000">
                <a:off x="4015919" y="3197341"/>
                <a:ext cx="1847389" cy="462489"/>
              </a:xfrm>
              <a:prstGeom prst="rect">
                <a:avLst/>
              </a:prstGeom>
              <a:solidFill>
                <a:srgbClr val="CCFF66"/>
              </a:solidFill>
              <a:ln>
                <a:solidFill>
                  <a:schemeClr val="tx1"/>
                </a:solidFill>
              </a:ln>
            </p:spPr>
            <p:txBody>
              <a:bodyPr wrap="square" rtlCol="0">
                <a:spAutoFit/>
              </a:bodyPr>
              <a:lstStyle/>
              <a:p>
                <a:pPr algn="ctr"/>
                <a:r>
                  <a:rPr lang="hr-HR" sz="1600" dirty="0" smtClean="0"/>
                  <a:t>IC TEHNOLOGIJE</a:t>
                </a:r>
                <a:endParaRPr lang="hr-HR" sz="1400" dirty="0"/>
              </a:p>
            </p:txBody>
          </p:sp>
          <p:sp>
            <p:nvSpPr>
              <p:cNvPr id="76" name="TekstniOkvir 75"/>
              <p:cNvSpPr txBox="1"/>
              <p:nvPr/>
            </p:nvSpPr>
            <p:spPr>
              <a:xfrm rot="16200000">
                <a:off x="3007512" y="3195824"/>
                <a:ext cx="1844356" cy="462489"/>
              </a:xfrm>
              <a:prstGeom prst="rect">
                <a:avLst/>
              </a:prstGeom>
              <a:solidFill>
                <a:srgbClr val="FFFF66"/>
              </a:solidFill>
              <a:ln>
                <a:solidFill>
                  <a:schemeClr val="tx1"/>
                </a:solidFill>
              </a:ln>
            </p:spPr>
            <p:txBody>
              <a:bodyPr wrap="square" rtlCol="0">
                <a:spAutoFit/>
              </a:bodyPr>
              <a:lstStyle/>
              <a:p>
                <a:pPr algn="ctr"/>
                <a:r>
                  <a:rPr lang="hr-HR" sz="1600" dirty="0" smtClean="0"/>
                  <a:t>INFORMACIJE</a:t>
                </a:r>
              </a:p>
            </p:txBody>
          </p:sp>
          <p:sp>
            <p:nvSpPr>
              <p:cNvPr id="77" name="TekstniOkvir 76"/>
              <p:cNvSpPr txBox="1"/>
              <p:nvPr/>
            </p:nvSpPr>
            <p:spPr>
              <a:xfrm rot="16200000">
                <a:off x="5048478" y="3203751"/>
                <a:ext cx="1860213" cy="462489"/>
              </a:xfrm>
              <a:prstGeom prst="rect">
                <a:avLst/>
              </a:prstGeom>
              <a:solidFill>
                <a:schemeClr val="bg1">
                  <a:lumMod val="85000"/>
                </a:schemeClr>
              </a:solidFill>
              <a:ln>
                <a:solidFill>
                  <a:schemeClr val="tx1"/>
                </a:solidFill>
              </a:ln>
            </p:spPr>
            <p:txBody>
              <a:bodyPr wrap="square" rtlCol="0">
                <a:spAutoFit/>
              </a:bodyPr>
              <a:lstStyle/>
              <a:p>
                <a:pPr algn="ctr"/>
                <a:r>
                  <a:rPr lang="hr-HR" sz="1600" dirty="0" smtClean="0"/>
                  <a:t>TVARNA  DOBRA </a:t>
                </a:r>
                <a:endParaRPr lang="hr-HR" sz="1600" dirty="0"/>
              </a:p>
            </p:txBody>
          </p:sp>
        </p:grpSp>
      </p:grpSp>
      <p:sp>
        <p:nvSpPr>
          <p:cNvPr id="78" name="Strelica zakrivljena udesno 77"/>
          <p:cNvSpPr/>
          <p:nvPr/>
        </p:nvSpPr>
        <p:spPr>
          <a:xfrm rot="4429444">
            <a:off x="1513191" y="-1483806"/>
            <a:ext cx="1557630" cy="5031133"/>
          </a:xfrm>
          <a:prstGeom prst="curvedRightArrow">
            <a:avLst>
              <a:gd name="adj1" fmla="val 25000"/>
              <a:gd name="adj2" fmla="val 39730"/>
              <a:gd name="adj3" fmla="val 25000"/>
            </a:avLst>
          </a:prstGeom>
          <a:solidFill>
            <a:srgbClr val="66CC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solidFill>
                <a:schemeClr val="tx1"/>
              </a:solidFill>
            </a:endParaRPr>
          </a:p>
        </p:txBody>
      </p:sp>
      <p:sp>
        <p:nvSpPr>
          <p:cNvPr id="80" name="Strelica zakrivljena udesno 79"/>
          <p:cNvSpPr/>
          <p:nvPr/>
        </p:nvSpPr>
        <p:spPr>
          <a:xfrm rot="12804760" flipV="1">
            <a:off x="4920301" y="1978821"/>
            <a:ext cx="1438604" cy="3368611"/>
          </a:xfrm>
          <a:prstGeom prst="curvedRightArrow">
            <a:avLst/>
          </a:prstGeom>
          <a:solidFill>
            <a:srgbClr val="99FF66"/>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solidFill>
                <a:schemeClr val="tx1"/>
              </a:solidFill>
            </a:endParaRPr>
          </a:p>
        </p:txBody>
      </p:sp>
      <p:sp>
        <p:nvSpPr>
          <p:cNvPr id="81" name="Pravokutnik 80"/>
          <p:cNvSpPr/>
          <p:nvPr/>
        </p:nvSpPr>
        <p:spPr>
          <a:xfrm>
            <a:off x="553978" y="2508831"/>
            <a:ext cx="397944" cy="3456384"/>
          </a:xfrm>
          <a:prstGeom prst="rect">
            <a:avLst/>
          </a:pr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hr-HR" sz="2400" b="1" dirty="0" smtClean="0">
                <a:solidFill>
                  <a:schemeClr val="bg1"/>
                </a:solidFill>
              </a:rPr>
              <a:t>UGROZE</a:t>
            </a:r>
            <a:endParaRPr lang="hr-HR" sz="2400" b="1" dirty="0">
              <a:solidFill>
                <a:schemeClr val="bg1"/>
              </a:solidFill>
            </a:endParaRPr>
          </a:p>
        </p:txBody>
      </p:sp>
      <p:sp>
        <p:nvSpPr>
          <p:cNvPr id="79" name="Elipsa 78"/>
          <p:cNvSpPr/>
          <p:nvPr/>
        </p:nvSpPr>
        <p:spPr>
          <a:xfrm>
            <a:off x="592712" y="2173788"/>
            <a:ext cx="4008847" cy="4464496"/>
          </a:xfrm>
          <a:prstGeom prst="ellipse">
            <a:avLst/>
          </a:prstGeom>
          <a:noFill/>
          <a:ln w="57150">
            <a:solidFill>
              <a:schemeClr val="accent5">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82" name="Elipsa 81"/>
          <p:cNvSpPr/>
          <p:nvPr/>
        </p:nvSpPr>
        <p:spPr>
          <a:xfrm>
            <a:off x="589167" y="2166639"/>
            <a:ext cx="4008847" cy="4464496"/>
          </a:xfrm>
          <a:prstGeom prst="ellipse">
            <a:avLst/>
          </a:prstGeom>
          <a:solidFill>
            <a:srgbClr val="FFFFFF">
              <a:alpha val="50196"/>
            </a:srgbClr>
          </a:solidFill>
          <a:ln w="5715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Tree>
    <p:extLst>
      <p:ext uri="{BB962C8B-B14F-4D97-AF65-F5344CB8AC3E}">
        <p14:creationId xmlns:p14="http://schemas.microsoft.com/office/powerpoint/2010/main" val="1239885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2000"/>
                                        <p:tgtEl>
                                          <p:spTgt spid="3"/>
                                        </p:tgtEl>
                                      </p:cBhvr>
                                    </p:animEffect>
                                  </p:childTnLst>
                                </p:cTn>
                              </p:par>
                            </p:childTnLst>
                          </p:cTn>
                        </p:par>
                        <p:par>
                          <p:cTn id="8" fill="hold">
                            <p:stCondLst>
                              <p:cond delay="2000"/>
                            </p:stCondLst>
                            <p:childTnLst>
                              <p:par>
                                <p:cTn id="9" presetID="22" presetClass="entr" presetSubtype="8" fill="hold" grpId="0"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wipe(left)">
                                      <p:cBhvr>
                                        <p:cTn id="11" dur="1000"/>
                                        <p:tgtEl>
                                          <p:spTgt spid="11"/>
                                        </p:tgtEl>
                                      </p:cBhvr>
                                    </p:animEffect>
                                  </p:childTnLst>
                                </p:cTn>
                              </p:par>
                            </p:childTnLst>
                          </p:cTn>
                        </p:par>
                        <p:par>
                          <p:cTn id="12" fill="hold">
                            <p:stCondLst>
                              <p:cond delay="3000"/>
                            </p:stCondLst>
                            <p:childTnLst>
                              <p:par>
                                <p:cTn id="13" presetID="22" presetClass="entr" presetSubtype="8" fill="hold" grpId="0" nodeType="afterEffect">
                                  <p:stCondLst>
                                    <p:cond delay="0"/>
                                  </p:stCondLst>
                                  <p:childTnLst>
                                    <p:set>
                                      <p:cBhvr>
                                        <p:cTn id="14" dur="1" fill="hold">
                                          <p:stCondLst>
                                            <p:cond delay="0"/>
                                          </p:stCondLst>
                                        </p:cTn>
                                        <p:tgtEl>
                                          <p:spTgt spid="81"/>
                                        </p:tgtEl>
                                        <p:attrNameLst>
                                          <p:attrName>style.visibility</p:attrName>
                                        </p:attrNameLst>
                                      </p:cBhvr>
                                      <p:to>
                                        <p:strVal val="visible"/>
                                      </p:to>
                                    </p:set>
                                    <p:animEffect transition="in" filter="wipe(left)">
                                      <p:cBhvr>
                                        <p:cTn id="15" dur="1000"/>
                                        <p:tgtEl>
                                          <p:spTgt spid="81"/>
                                        </p:tgtEl>
                                      </p:cBhvr>
                                    </p:animEffect>
                                  </p:childTnLst>
                                </p:cTn>
                              </p:par>
                            </p:childTnLst>
                          </p:cTn>
                        </p:par>
                        <p:par>
                          <p:cTn id="16" fill="hold">
                            <p:stCondLst>
                              <p:cond delay="4000"/>
                            </p:stCondLst>
                            <p:childTnLst>
                              <p:par>
                                <p:cTn id="17" presetID="22" presetClass="entr" presetSubtype="8" fill="hold" nodeType="afterEffect">
                                  <p:stCondLst>
                                    <p:cond delay="0"/>
                                  </p:stCondLst>
                                  <p:childTnLst>
                                    <p:set>
                                      <p:cBhvr>
                                        <p:cTn id="18" dur="1" fill="hold">
                                          <p:stCondLst>
                                            <p:cond delay="0"/>
                                          </p:stCondLst>
                                        </p:cTn>
                                        <p:tgtEl>
                                          <p:spTgt spid="35"/>
                                        </p:tgtEl>
                                        <p:attrNameLst>
                                          <p:attrName>style.visibility</p:attrName>
                                        </p:attrNameLst>
                                      </p:cBhvr>
                                      <p:to>
                                        <p:strVal val="visible"/>
                                      </p:to>
                                    </p:set>
                                    <p:animEffect transition="in" filter="wipe(left)">
                                      <p:cBhvr>
                                        <p:cTn id="19" dur="1000"/>
                                        <p:tgtEl>
                                          <p:spTgt spid="35"/>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1" fill="hold" grpId="0" nodeType="clickEffect">
                                  <p:stCondLst>
                                    <p:cond delay="0"/>
                                  </p:stCondLst>
                                  <p:childTnLst>
                                    <p:set>
                                      <p:cBhvr>
                                        <p:cTn id="23" dur="1" fill="hold">
                                          <p:stCondLst>
                                            <p:cond delay="0"/>
                                          </p:stCondLst>
                                        </p:cTn>
                                        <p:tgtEl>
                                          <p:spTgt spid="79"/>
                                        </p:tgtEl>
                                        <p:attrNameLst>
                                          <p:attrName>style.visibility</p:attrName>
                                        </p:attrNameLst>
                                      </p:cBhvr>
                                      <p:to>
                                        <p:strVal val="visible"/>
                                      </p:to>
                                    </p:set>
                                    <p:animEffect transition="in" filter="wipe(up)">
                                      <p:cBhvr>
                                        <p:cTn id="24" dur="1000"/>
                                        <p:tgtEl>
                                          <p:spTgt spid="79"/>
                                        </p:tgtEl>
                                      </p:cBhvr>
                                    </p:animEffect>
                                  </p:childTnLst>
                                </p:cTn>
                              </p:par>
                            </p:childTnLst>
                          </p:cTn>
                        </p:par>
                        <p:par>
                          <p:cTn id="25" fill="hold">
                            <p:stCondLst>
                              <p:cond delay="1000"/>
                            </p:stCondLst>
                            <p:childTnLst>
                              <p:par>
                                <p:cTn id="26" presetID="22" presetClass="entr" presetSubtype="8" fill="hold" grpId="0" nodeType="after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wipe(left)">
                                      <p:cBhvr>
                                        <p:cTn id="28" dur="1000"/>
                                        <p:tgtEl>
                                          <p:spTgt spid="7"/>
                                        </p:tgtEl>
                                      </p:cBhvr>
                                    </p:animEffect>
                                  </p:childTnLst>
                                </p:cTn>
                              </p:par>
                              <p:par>
                                <p:cTn id="29" presetID="22" presetClass="entr" presetSubtype="8" fill="hold" grpId="0" nodeType="with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wipe(left)">
                                      <p:cBhvr>
                                        <p:cTn id="31" dur="1000"/>
                                        <p:tgtEl>
                                          <p:spTgt spid="8"/>
                                        </p:tgtEl>
                                      </p:cBhvr>
                                    </p:animEffect>
                                  </p:childTnLst>
                                </p:cTn>
                              </p:par>
                              <p:par>
                                <p:cTn id="32" presetID="22" presetClass="entr" presetSubtype="8" fill="hold" grpId="0" nodeType="with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wipe(left)">
                                      <p:cBhvr>
                                        <p:cTn id="34" dur="1000"/>
                                        <p:tgtEl>
                                          <p:spTgt spid="9"/>
                                        </p:tgtEl>
                                      </p:cBhvr>
                                    </p:animEffect>
                                  </p:childTnLst>
                                </p:cTn>
                              </p:par>
                              <p:par>
                                <p:cTn id="35" presetID="22" presetClass="entr" presetSubtype="8" fill="hold" grpId="0" nodeType="with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wipe(left)">
                                      <p:cBhvr>
                                        <p:cTn id="37" dur="10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23"/>
                                        </p:tgtEl>
                                        <p:attrNameLst>
                                          <p:attrName>style.visibility</p:attrName>
                                        </p:attrNameLst>
                                      </p:cBhvr>
                                      <p:to>
                                        <p:strVal val="visible"/>
                                      </p:to>
                                    </p:set>
                                    <p:animEffect transition="in" filter="wipe(left)">
                                      <p:cBhvr>
                                        <p:cTn id="42" dur="2000"/>
                                        <p:tgtEl>
                                          <p:spTgt spid="23"/>
                                        </p:tgtEl>
                                      </p:cBhvr>
                                    </p:animEffect>
                                  </p:childTnLst>
                                </p:cTn>
                              </p:par>
                            </p:childTnLst>
                          </p:cTn>
                        </p:par>
                        <p:par>
                          <p:cTn id="43" fill="hold">
                            <p:stCondLst>
                              <p:cond delay="2000"/>
                            </p:stCondLst>
                            <p:childTnLst>
                              <p:par>
                                <p:cTn id="44" presetID="22" presetClass="entr" presetSubtype="2" fill="hold" grpId="0" nodeType="afterEffect">
                                  <p:stCondLst>
                                    <p:cond delay="0"/>
                                  </p:stCondLst>
                                  <p:childTnLst>
                                    <p:set>
                                      <p:cBhvr>
                                        <p:cTn id="45" dur="1" fill="hold">
                                          <p:stCondLst>
                                            <p:cond delay="0"/>
                                          </p:stCondLst>
                                        </p:cTn>
                                        <p:tgtEl>
                                          <p:spTgt spid="78"/>
                                        </p:tgtEl>
                                        <p:attrNameLst>
                                          <p:attrName>style.visibility</p:attrName>
                                        </p:attrNameLst>
                                      </p:cBhvr>
                                      <p:to>
                                        <p:strVal val="visible"/>
                                      </p:to>
                                    </p:set>
                                    <p:animEffect transition="in" filter="wipe(right)">
                                      <p:cBhvr>
                                        <p:cTn id="46" dur="1000"/>
                                        <p:tgtEl>
                                          <p:spTgt spid="78"/>
                                        </p:tgtEl>
                                      </p:cBhvr>
                                    </p:animEffect>
                                  </p:childTnLst>
                                </p:cTn>
                              </p:par>
                            </p:childTnLst>
                          </p:cTn>
                        </p:par>
                        <p:par>
                          <p:cTn id="47" fill="hold">
                            <p:stCondLst>
                              <p:cond delay="3000"/>
                            </p:stCondLst>
                            <p:childTnLst>
                              <p:par>
                                <p:cTn id="48" presetID="22" presetClass="entr" presetSubtype="1" fill="hold" nodeType="afterEffect">
                                  <p:stCondLst>
                                    <p:cond delay="0"/>
                                  </p:stCondLst>
                                  <p:childTnLst>
                                    <p:set>
                                      <p:cBhvr>
                                        <p:cTn id="49" dur="1" fill="hold">
                                          <p:stCondLst>
                                            <p:cond delay="0"/>
                                          </p:stCondLst>
                                        </p:cTn>
                                        <p:tgtEl>
                                          <p:spTgt spid="61"/>
                                        </p:tgtEl>
                                        <p:attrNameLst>
                                          <p:attrName>style.visibility</p:attrName>
                                        </p:attrNameLst>
                                      </p:cBhvr>
                                      <p:to>
                                        <p:strVal val="visible"/>
                                      </p:to>
                                    </p:set>
                                    <p:animEffect transition="in" filter="wipe(up)">
                                      <p:cBhvr>
                                        <p:cTn id="50" dur="500"/>
                                        <p:tgtEl>
                                          <p:spTgt spid="61"/>
                                        </p:tgtEl>
                                      </p:cBhvr>
                                    </p:animEffect>
                                  </p:childTnLst>
                                </p:cTn>
                              </p:par>
                            </p:childTnLst>
                          </p:cTn>
                        </p:par>
                        <p:par>
                          <p:cTn id="51" fill="hold">
                            <p:stCondLst>
                              <p:cond delay="3500"/>
                            </p:stCondLst>
                            <p:childTnLst>
                              <p:par>
                                <p:cTn id="52" presetID="22" presetClass="entr" presetSubtype="8" fill="hold" nodeType="afterEffect">
                                  <p:stCondLst>
                                    <p:cond delay="100"/>
                                  </p:stCondLst>
                                  <p:childTnLst>
                                    <p:set>
                                      <p:cBhvr>
                                        <p:cTn id="53" dur="1" fill="hold">
                                          <p:stCondLst>
                                            <p:cond delay="0"/>
                                          </p:stCondLst>
                                        </p:cTn>
                                        <p:tgtEl>
                                          <p:spTgt spid="29"/>
                                        </p:tgtEl>
                                        <p:attrNameLst>
                                          <p:attrName>style.visibility</p:attrName>
                                        </p:attrNameLst>
                                      </p:cBhvr>
                                      <p:to>
                                        <p:strVal val="visible"/>
                                      </p:to>
                                    </p:set>
                                    <p:animEffect transition="in" filter="wipe(left)">
                                      <p:cBhvr>
                                        <p:cTn id="54" dur="2000"/>
                                        <p:tgtEl>
                                          <p:spTgt spid="29"/>
                                        </p:tgtEl>
                                      </p:cBhvr>
                                    </p:animEffect>
                                  </p:childTnLst>
                                </p:cTn>
                              </p:par>
                            </p:childTnLst>
                          </p:cTn>
                        </p:par>
                        <p:par>
                          <p:cTn id="55" fill="hold">
                            <p:stCondLst>
                              <p:cond delay="5600"/>
                            </p:stCondLst>
                            <p:childTnLst>
                              <p:par>
                                <p:cTn id="56" presetID="22" presetClass="entr" presetSubtype="2" fill="hold" grpId="0" nodeType="afterEffect">
                                  <p:stCondLst>
                                    <p:cond delay="0"/>
                                  </p:stCondLst>
                                  <p:childTnLst>
                                    <p:set>
                                      <p:cBhvr>
                                        <p:cTn id="57" dur="1" fill="hold">
                                          <p:stCondLst>
                                            <p:cond delay="0"/>
                                          </p:stCondLst>
                                        </p:cTn>
                                        <p:tgtEl>
                                          <p:spTgt spid="80"/>
                                        </p:tgtEl>
                                        <p:attrNameLst>
                                          <p:attrName>style.visibility</p:attrName>
                                        </p:attrNameLst>
                                      </p:cBhvr>
                                      <p:to>
                                        <p:strVal val="visible"/>
                                      </p:to>
                                    </p:set>
                                    <p:animEffect transition="in" filter="wipe(right)">
                                      <p:cBhvr>
                                        <p:cTn id="58" dur="1000"/>
                                        <p:tgtEl>
                                          <p:spTgt spid="80"/>
                                        </p:tgtEl>
                                      </p:cBhvr>
                                    </p:animEffect>
                                  </p:childTnLst>
                                </p:cTn>
                              </p:par>
                            </p:childTnLst>
                          </p:cTn>
                        </p:par>
                        <p:par>
                          <p:cTn id="59" fill="hold">
                            <p:stCondLst>
                              <p:cond delay="6600"/>
                            </p:stCondLst>
                            <p:childTnLst>
                              <p:par>
                                <p:cTn id="60" presetID="22" presetClass="entr" presetSubtype="2" fill="hold" grpId="0" nodeType="afterEffect">
                                  <p:stCondLst>
                                    <p:cond delay="0"/>
                                  </p:stCondLst>
                                  <p:childTnLst>
                                    <p:set>
                                      <p:cBhvr>
                                        <p:cTn id="61" dur="1" fill="hold">
                                          <p:stCondLst>
                                            <p:cond delay="0"/>
                                          </p:stCondLst>
                                        </p:cTn>
                                        <p:tgtEl>
                                          <p:spTgt spid="82"/>
                                        </p:tgtEl>
                                        <p:attrNameLst>
                                          <p:attrName>style.visibility</p:attrName>
                                        </p:attrNameLst>
                                      </p:cBhvr>
                                      <p:to>
                                        <p:strVal val="visible"/>
                                      </p:to>
                                    </p:set>
                                    <p:animEffect transition="in" filter="wipe(right)">
                                      <p:cBhvr>
                                        <p:cTn id="62" dur="1000"/>
                                        <p:tgtEl>
                                          <p:spTgt spid="82"/>
                                        </p:tgtEl>
                                      </p:cBhvr>
                                    </p:animEffect>
                                  </p:childTnLst>
                                </p:cTn>
                              </p:par>
                            </p:childTnLst>
                          </p:cTn>
                        </p:par>
                        <p:par>
                          <p:cTn id="63" fill="hold">
                            <p:stCondLst>
                              <p:cond delay="7600"/>
                            </p:stCondLst>
                            <p:childTnLst>
                              <p:par>
                                <p:cTn id="64" presetID="22" presetClass="entr" presetSubtype="1" fill="hold" nodeType="afterEffect">
                                  <p:stCondLst>
                                    <p:cond delay="0"/>
                                  </p:stCondLst>
                                  <p:childTnLst>
                                    <p:set>
                                      <p:cBhvr>
                                        <p:cTn id="65" dur="1" fill="hold">
                                          <p:stCondLst>
                                            <p:cond delay="0"/>
                                          </p:stCondLst>
                                        </p:cTn>
                                        <p:tgtEl>
                                          <p:spTgt spid="62"/>
                                        </p:tgtEl>
                                        <p:attrNameLst>
                                          <p:attrName>style.visibility</p:attrName>
                                        </p:attrNameLst>
                                      </p:cBhvr>
                                      <p:to>
                                        <p:strVal val="visible"/>
                                      </p:to>
                                    </p:set>
                                    <p:animEffect transition="in" filter="wipe(up)">
                                      <p:cBhvr>
                                        <p:cTn id="66" dur="500"/>
                                        <p:tgtEl>
                                          <p:spTgt spid="62"/>
                                        </p:tgtEl>
                                      </p:cBhvr>
                                    </p:animEffect>
                                  </p:childTnLst>
                                </p:cTn>
                              </p:par>
                            </p:childTnLst>
                          </p:cTn>
                        </p:par>
                        <p:par>
                          <p:cTn id="67" fill="hold">
                            <p:stCondLst>
                              <p:cond delay="8100"/>
                            </p:stCondLst>
                            <p:childTnLst>
                              <p:par>
                                <p:cTn id="68" presetID="22" presetClass="entr" presetSubtype="1" fill="hold" nodeType="afterEffect">
                                  <p:stCondLst>
                                    <p:cond delay="0"/>
                                  </p:stCondLst>
                                  <p:childTnLst>
                                    <p:set>
                                      <p:cBhvr>
                                        <p:cTn id="69" dur="1" fill="hold">
                                          <p:stCondLst>
                                            <p:cond delay="0"/>
                                          </p:stCondLst>
                                        </p:cTn>
                                        <p:tgtEl>
                                          <p:spTgt spid="18"/>
                                        </p:tgtEl>
                                        <p:attrNameLst>
                                          <p:attrName>style.visibility</p:attrName>
                                        </p:attrNameLst>
                                      </p:cBhvr>
                                      <p:to>
                                        <p:strVal val="visible"/>
                                      </p:to>
                                    </p:set>
                                    <p:animEffect transition="in" filter="wipe(up)">
                                      <p:cBhvr>
                                        <p:cTn id="70" dur="1000"/>
                                        <p:tgtEl>
                                          <p:spTgt spid="18"/>
                                        </p:tgtEl>
                                      </p:cBhvr>
                                    </p:animEffect>
                                  </p:childTnLst>
                                </p:cTn>
                              </p:par>
                            </p:childTnLst>
                          </p:cTn>
                        </p:par>
                        <p:par>
                          <p:cTn id="71" fill="hold">
                            <p:stCondLst>
                              <p:cond delay="9100"/>
                            </p:stCondLst>
                            <p:childTnLst>
                              <p:par>
                                <p:cTn id="72" presetID="22" presetClass="entr" presetSubtype="8" fill="hold" nodeType="afterEffect">
                                  <p:stCondLst>
                                    <p:cond delay="0"/>
                                  </p:stCondLst>
                                  <p:childTnLst>
                                    <p:set>
                                      <p:cBhvr>
                                        <p:cTn id="73" dur="1" fill="hold">
                                          <p:stCondLst>
                                            <p:cond delay="0"/>
                                          </p:stCondLst>
                                        </p:cTn>
                                        <p:tgtEl>
                                          <p:spTgt spid="12"/>
                                        </p:tgtEl>
                                        <p:attrNameLst>
                                          <p:attrName>style.visibility</p:attrName>
                                        </p:attrNameLst>
                                      </p:cBhvr>
                                      <p:to>
                                        <p:strVal val="visible"/>
                                      </p:to>
                                    </p:set>
                                    <p:animEffect transition="in" filter="wipe(left)">
                                      <p:cBhvr>
                                        <p:cTn id="74" dur="2000"/>
                                        <p:tgtEl>
                                          <p:spTgt spid="12"/>
                                        </p:tgtEl>
                                      </p:cBhvr>
                                    </p:animEffect>
                                  </p:childTnLst>
                                </p:cTn>
                              </p:par>
                            </p:childTnLst>
                          </p:cTn>
                        </p:par>
                        <p:par>
                          <p:cTn id="75" fill="hold">
                            <p:stCondLst>
                              <p:cond delay="11100"/>
                            </p:stCondLst>
                            <p:childTnLst>
                              <p:par>
                                <p:cTn id="76" presetID="22" presetClass="entr" presetSubtype="8" fill="hold" grpId="0" nodeType="afterEffect">
                                  <p:stCondLst>
                                    <p:cond delay="0"/>
                                  </p:stCondLst>
                                  <p:childTnLst>
                                    <p:set>
                                      <p:cBhvr>
                                        <p:cTn id="77" dur="1" fill="hold">
                                          <p:stCondLst>
                                            <p:cond delay="0"/>
                                          </p:stCondLst>
                                        </p:cTn>
                                        <p:tgtEl>
                                          <p:spTgt spid="70"/>
                                        </p:tgtEl>
                                        <p:attrNameLst>
                                          <p:attrName>style.visibility</p:attrName>
                                        </p:attrNameLst>
                                      </p:cBhvr>
                                      <p:to>
                                        <p:strVal val="visible"/>
                                      </p:to>
                                    </p:set>
                                    <p:animEffect transition="in" filter="wipe(left)">
                                      <p:cBhvr>
                                        <p:cTn id="78" dur="1000"/>
                                        <p:tgtEl>
                                          <p:spTgt spid="70"/>
                                        </p:tgtEl>
                                      </p:cBhvr>
                                    </p:animEffect>
                                  </p:childTnLst>
                                </p:cTn>
                              </p:par>
                            </p:childTnLst>
                          </p:cTn>
                        </p:par>
                      </p:childTnLst>
                    </p:cTn>
                  </p:par>
                  <p:par>
                    <p:cTn id="79" fill="hold">
                      <p:stCondLst>
                        <p:cond delay="indefinite"/>
                      </p:stCondLst>
                      <p:childTnLst>
                        <p:par>
                          <p:cTn id="80" fill="hold">
                            <p:stCondLst>
                              <p:cond delay="0"/>
                            </p:stCondLst>
                            <p:childTnLst>
                              <p:par>
                                <p:cTn id="81" presetID="53" presetClass="entr" presetSubtype="0" fill="hold" grpId="0" nodeType="clickEffect">
                                  <p:stCondLst>
                                    <p:cond delay="0"/>
                                  </p:stCondLst>
                                  <p:childTnLst>
                                    <p:set>
                                      <p:cBhvr>
                                        <p:cTn id="82" dur="1" fill="hold">
                                          <p:stCondLst>
                                            <p:cond delay="0"/>
                                          </p:stCondLst>
                                        </p:cTn>
                                        <p:tgtEl>
                                          <p:spTgt spid="63"/>
                                        </p:tgtEl>
                                        <p:attrNameLst>
                                          <p:attrName>style.visibility</p:attrName>
                                        </p:attrNameLst>
                                      </p:cBhvr>
                                      <p:to>
                                        <p:strVal val="visible"/>
                                      </p:to>
                                    </p:set>
                                    <p:anim calcmode="lin" valueType="num">
                                      <p:cBhvr>
                                        <p:cTn id="83" dur="1500" fill="hold"/>
                                        <p:tgtEl>
                                          <p:spTgt spid="63"/>
                                        </p:tgtEl>
                                        <p:attrNameLst>
                                          <p:attrName>ppt_w</p:attrName>
                                        </p:attrNameLst>
                                      </p:cBhvr>
                                      <p:tavLst>
                                        <p:tav tm="0">
                                          <p:val>
                                            <p:fltVal val="0"/>
                                          </p:val>
                                        </p:tav>
                                        <p:tav tm="100000">
                                          <p:val>
                                            <p:strVal val="#ppt_w"/>
                                          </p:val>
                                        </p:tav>
                                      </p:tavLst>
                                    </p:anim>
                                    <p:anim calcmode="lin" valueType="num">
                                      <p:cBhvr>
                                        <p:cTn id="84" dur="1500" fill="hold"/>
                                        <p:tgtEl>
                                          <p:spTgt spid="63"/>
                                        </p:tgtEl>
                                        <p:attrNameLst>
                                          <p:attrName>ppt_h</p:attrName>
                                        </p:attrNameLst>
                                      </p:cBhvr>
                                      <p:tavLst>
                                        <p:tav tm="0">
                                          <p:val>
                                            <p:fltVal val="0"/>
                                          </p:val>
                                        </p:tav>
                                        <p:tav tm="100000">
                                          <p:val>
                                            <p:strVal val="#ppt_h"/>
                                          </p:val>
                                        </p:tav>
                                      </p:tavLst>
                                    </p:anim>
                                    <p:animEffect transition="in" filter="fade">
                                      <p:cBhvr>
                                        <p:cTn id="85" dur="1500"/>
                                        <p:tgtEl>
                                          <p:spTgt spid="63"/>
                                        </p:tgtEl>
                                      </p:cBhvr>
                                    </p:animEffect>
                                  </p:childTnLst>
                                </p:cTn>
                              </p:par>
                            </p:childTnLst>
                          </p:cTn>
                        </p:par>
                        <p:par>
                          <p:cTn id="86" fill="hold">
                            <p:stCondLst>
                              <p:cond delay="1500"/>
                            </p:stCondLst>
                            <p:childTnLst>
                              <p:par>
                                <p:cTn id="87" presetID="22" presetClass="entr" presetSubtype="8" fill="hold" nodeType="afterEffect">
                                  <p:stCondLst>
                                    <p:cond delay="0"/>
                                  </p:stCondLst>
                                  <p:childTnLst>
                                    <p:set>
                                      <p:cBhvr>
                                        <p:cTn id="88" dur="1" fill="hold">
                                          <p:stCondLst>
                                            <p:cond delay="0"/>
                                          </p:stCondLst>
                                        </p:cTn>
                                        <p:tgtEl>
                                          <p:spTgt spid="48"/>
                                        </p:tgtEl>
                                        <p:attrNameLst>
                                          <p:attrName>style.visibility</p:attrName>
                                        </p:attrNameLst>
                                      </p:cBhvr>
                                      <p:to>
                                        <p:strVal val="visible"/>
                                      </p:to>
                                    </p:set>
                                    <p:animEffect transition="in" filter="wipe(left)">
                                      <p:cBhvr>
                                        <p:cTn id="89" dur="1500"/>
                                        <p:tgtEl>
                                          <p:spTgt spid="48"/>
                                        </p:tgtEl>
                                      </p:cBhvr>
                                    </p:animEffect>
                                  </p:childTnLst>
                                </p:cTn>
                              </p:par>
                            </p:childTnLst>
                          </p:cTn>
                        </p:par>
                        <p:par>
                          <p:cTn id="90" fill="hold">
                            <p:stCondLst>
                              <p:cond delay="3000"/>
                            </p:stCondLst>
                            <p:childTnLst>
                              <p:par>
                                <p:cTn id="91" presetID="22" presetClass="entr" presetSubtype="8" fill="hold" nodeType="afterEffect">
                                  <p:stCondLst>
                                    <p:cond delay="500"/>
                                  </p:stCondLst>
                                  <p:childTnLst>
                                    <p:set>
                                      <p:cBhvr>
                                        <p:cTn id="92" dur="1" fill="hold">
                                          <p:stCondLst>
                                            <p:cond delay="0"/>
                                          </p:stCondLst>
                                        </p:cTn>
                                        <p:tgtEl>
                                          <p:spTgt spid="42"/>
                                        </p:tgtEl>
                                        <p:attrNameLst>
                                          <p:attrName>style.visibility</p:attrName>
                                        </p:attrNameLst>
                                      </p:cBhvr>
                                      <p:to>
                                        <p:strVal val="visible"/>
                                      </p:to>
                                    </p:set>
                                    <p:animEffect transition="in" filter="wipe(left)">
                                      <p:cBhvr>
                                        <p:cTn id="93" dur="1500"/>
                                        <p:tgtEl>
                                          <p:spTgt spid="42"/>
                                        </p:tgtEl>
                                      </p:cBhvr>
                                    </p:animEffect>
                                  </p:childTnLst>
                                </p:cTn>
                              </p:par>
                            </p:childTnLst>
                          </p:cTn>
                        </p:par>
                        <p:par>
                          <p:cTn id="94" fill="hold">
                            <p:stCondLst>
                              <p:cond delay="5000"/>
                            </p:stCondLst>
                            <p:childTnLst>
                              <p:par>
                                <p:cTn id="95" presetID="22" presetClass="entr" presetSubtype="1" fill="hold" nodeType="afterEffect">
                                  <p:stCondLst>
                                    <p:cond delay="0"/>
                                  </p:stCondLst>
                                  <p:childTnLst>
                                    <p:set>
                                      <p:cBhvr>
                                        <p:cTn id="96" dur="1" fill="hold">
                                          <p:stCondLst>
                                            <p:cond delay="0"/>
                                          </p:stCondLst>
                                        </p:cTn>
                                        <p:tgtEl>
                                          <p:spTgt spid="64"/>
                                        </p:tgtEl>
                                        <p:attrNameLst>
                                          <p:attrName>style.visibility</p:attrName>
                                        </p:attrNameLst>
                                      </p:cBhvr>
                                      <p:to>
                                        <p:strVal val="visible"/>
                                      </p:to>
                                    </p:set>
                                    <p:animEffect transition="in" filter="wipe(up)">
                                      <p:cBhvr>
                                        <p:cTn id="97" dur="1000"/>
                                        <p:tgtEl>
                                          <p:spTgt spid="64"/>
                                        </p:tgtEl>
                                      </p:cBhvr>
                                    </p:animEffect>
                                  </p:childTnLst>
                                </p:cTn>
                              </p:par>
                            </p:childTnLst>
                          </p:cTn>
                        </p:par>
                        <p:par>
                          <p:cTn id="98" fill="hold">
                            <p:stCondLst>
                              <p:cond delay="6000"/>
                            </p:stCondLst>
                            <p:childTnLst>
                              <p:par>
                                <p:cTn id="99" presetID="22" presetClass="entr" presetSubtype="8" fill="hold" nodeType="afterEffect">
                                  <p:stCondLst>
                                    <p:cond delay="0"/>
                                  </p:stCondLst>
                                  <p:childTnLst>
                                    <p:set>
                                      <p:cBhvr>
                                        <p:cTn id="100" dur="1" fill="hold">
                                          <p:stCondLst>
                                            <p:cond delay="0"/>
                                          </p:stCondLst>
                                        </p:cTn>
                                        <p:tgtEl>
                                          <p:spTgt spid="32"/>
                                        </p:tgtEl>
                                        <p:attrNameLst>
                                          <p:attrName>style.visibility</p:attrName>
                                        </p:attrNameLst>
                                      </p:cBhvr>
                                      <p:to>
                                        <p:strVal val="visible"/>
                                      </p:to>
                                    </p:set>
                                    <p:animEffect transition="in" filter="wipe(left)">
                                      <p:cBhvr>
                                        <p:cTn id="101" dur="1000"/>
                                        <p:tgtEl>
                                          <p:spTgt spid="32"/>
                                        </p:tgtEl>
                                      </p:cBhvr>
                                    </p:animEffect>
                                  </p:childTnLst>
                                </p:cTn>
                              </p:par>
                            </p:childTnLst>
                          </p:cTn>
                        </p:par>
                        <p:par>
                          <p:cTn id="102" fill="hold">
                            <p:stCondLst>
                              <p:cond delay="7000"/>
                            </p:stCondLst>
                            <p:childTnLst>
                              <p:par>
                                <p:cTn id="103" presetID="22" presetClass="entr" presetSubtype="8" fill="hold" nodeType="afterEffect">
                                  <p:stCondLst>
                                    <p:cond delay="0"/>
                                  </p:stCondLst>
                                  <p:childTnLst>
                                    <p:set>
                                      <p:cBhvr>
                                        <p:cTn id="104" dur="1" fill="hold">
                                          <p:stCondLst>
                                            <p:cond delay="0"/>
                                          </p:stCondLst>
                                        </p:cTn>
                                        <p:tgtEl>
                                          <p:spTgt spid="26"/>
                                        </p:tgtEl>
                                        <p:attrNameLst>
                                          <p:attrName>style.visibility</p:attrName>
                                        </p:attrNameLst>
                                      </p:cBhvr>
                                      <p:to>
                                        <p:strVal val="visible"/>
                                      </p:to>
                                    </p:set>
                                    <p:animEffect transition="in" filter="wipe(left)">
                                      <p:cBhvr>
                                        <p:cTn id="105" dur="1000"/>
                                        <p:tgtEl>
                                          <p:spTgt spid="26"/>
                                        </p:tgtEl>
                                      </p:cBhvr>
                                    </p:animEffect>
                                  </p:childTnLst>
                                </p:cTn>
                              </p:par>
                            </p:childTnLst>
                          </p:cTn>
                        </p:par>
                        <p:par>
                          <p:cTn id="106" fill="hold">
                            <p:stCondLst>
                              <p:cond delay="8000"/>
                            </p:stCondLst>
                            <p:childTnLst>
                              <p:par>
                                <p:cTn id="107" presetID="22" presetClass="entr" presetSubtype="1" fill="hold" nodeType="afterEffect">
                                  <p:stCondLst>
                                    <p:cond delay="0"/>
                                  </p:stCondLst>
                                  <p:childTnLst>
                                    <p:set>
                                      <p:cBhvr>
                                        <p:cTn id="108" dur="1" fill="hold">
                                          <p:stCondLst>
                                            <p:cond delay="0"/>
                                          </p:stCondLst>
                                        </p:cTn>
                                        <p:tgtEl>
                                          <p:spTgt spid="56"/>
                                        </p:tgtEl>
                                        <p:attrNameLst>
                                          <p:attrName>style.visibility</p:attrName>
                                        </p:attrNameLst>
                                      </p:cBhvr>
                                      <p:to>
                                        <p:strVal val="visible"/>
                                      </p:to>
                                    </p:set>
                                    <p:animEffect transition="in" filter="wipe(up)">
                                      <p:cBhvr>
                                        <p:cTn id="109" dur="1500"/>
                                        <p:tgtEl>
                                          <p:spTgt spid="56"/>
                                        </p:tgtEl>
                                      </p:cBhvr>
                                    </p:animEffect>
                                  </p:childTnLst>
                                </p:cTn>
                              </p:par>
                            </p:childTnLst>
                          </p:cTn>
                        </p:par>
                        <p:par>
                          <p:cTn id="110" fill="hold">
                            <p:stCondLst>
                              <p:cond delay="9500"/>
                            </p:stCondLst>
                            <p:childTnLst>
                              <p:par>
                                <p:cTn id="111" presetID="22" presetClass="entr" presetSubtype="8" fill="hold" grpId="0" nodeType="afterEffect">
                                  <p:stCondLst>
                                    <p:cond delay="0"/>
                                  </p:stCondLst>
                                  <p:childTnLst>
                                    <p:set>
                                      <p:cBhvr>
                                        <p:cTn id="112" dur="1" fill="hold">
                                          <p:stCondLst>
                                            <p:cond delay="0"/>
                                          </p:stCondLst>
                                        </p:cTn>
                                        <p:tgtEl>
                                          <p:spTgt spid="71"/>
                                        </p:tgtEl>
                                        <p:attrNameLst>
                                          <p:attrName>style.visibility</p:attrName>
                                        </p:attrNameLst>
                                      </p:cBhvr>
                                      <p:to>
                                        <p:strVal val="visible"/>
                                      </p:to>
                                    </p:set>
                                    <p:animEffect transition="in" filter="wipe(left)">
                                      <p:cBhvr>
                                        <p:cTn id="113" dur="1000"/>
                                        <p:tgtEl>
                                          <p:spTgt spid="71"/>
                                        </p:tgtEl>
                                      </p:cBhvr>
                                    </p:animEffect>
                                  </p:childTnLst>
                                </p:cTn>
                              </p:par>
                            </p:childTnLst>
                          </p:cTn>
                        </p:par>
                        <p:par>
                          <p:cTn id="114" fill="hold">
                            <p:stCondLst>
                              <p:cond delay="10500"/>
                            </p:stCondLst>
                            <p:childTnLst>
                              <p:par>
                                <p:cTn id="115" presetID="53" presetClass="entr" presetSubtype="0" fill="hold" grpId="0" nodeType="afterEffect">
                                  <p:stCondLst>
                                    <p:cond delay="0"/>
                                  </p:stCondLst>
                                  <p:childTnLst>
                                    <p:set>
                                      <p:cBhvr>
                                        <p:cTn id="116" dur="1" fill="hold">
                                          <p:stCondLst>
                                            <p:cond delay="0"/>
                                          </p:stCondLst>
                                        </p:cTn>
                                        <p:tgtEl>
                                          <p:spTgt spid="72"/>
                                        </p:tgtEl>
                                        <p:attrNameLst>
                                          <p:attrName>style.visibility</p:attrName>
                                        </p:attrNameLst>
                                      </p:cBhvr>
                                      <p:to>
                                        <p:strVal val="visible"/>
                                      </p:to>
                                    </p:set>
                                    <p:anim calcmode="lin" valueType="num">
                                      <p:cBhvr>
                                        <p:cTn id="117" dur="1000" fill="hold"/>
                                        <p:tgtEl>
                                          <p:spTgt spid="72"/>
                                        </p:tgtEl>
                                        <p:attrNameLst>
                                          <p:attrName>ppt_w</p:attrName>
                                        </p:attrNameLst>
                                      </p:cBhvr>
                                      <p:tavLst>
                                        <p:tav tm="0">
                                          <p:val>
                                            <p:fltVal val="0"/>
                                          </p:val>
                                        </p:tav>
                                        <p:tav tm="100000">
                                          <p:val>
                                            <p:strVal val="#ppt_w"/>
                                          </p:val>
                                        </p:tav>
                                      </p:tavLst>
                                    </p:anim>
                                    <p:anim calcmode="lin" valueType="num">
                                      <p:cBhvr>
                                        <p:cTn id="118" dur="1000" fill="hold"/>
                                        <p:tgtEl>
                                          <p:spTgt spid="72"/>
                                        </p:tgtEl>
                                        <p:attrNameLst>
                                          <p:attrName>ppt_h</p:attrName>
                                        </p:attrNameLst>
                                      </p:cBhvr>
                                      <p:tavLst>
                                        <p:tav tm="0">
                                          <p:val>
                                            <p:fltVal val="0"/>
                                          </p:val>
                                        </p:tav>
                                        <p:tav tm="100000">
                                          <p:val>
                                            <p:strVal val="#ppt_h"/>
                                          </p:val>
                                        </p:tav>
                                      </p:tavLst>
                                    </p:anim>
                                    <p:animEffect transition="in" filter="fade">
                                      <p:cBhvr>
                                        <p:cTn id="119" dur="1000"/>
                                        <p:tgtEl>
                                          <p:spTgt spid="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63" grpId="0" animBg="1"/>
      <p:bldP spid="70" grpId="0" animBg="1"/>
      <p:bldP spid="71" grpId="0" animBg="1"/>
      <p:bldP spid="72" grpId="0" animBg="1"/>
      <p:bldP spid="78" grpId="0" animBg="1"/>
      <p:bldP spid="80" grpId="0" animBg="1"/>
      <p:bldP spid="81" grpId="0" animBg="1"/>
      <p:bldP spid="79" grpId="0" animBg="1"/>
      <p:bldP spid="8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a 1"/>
          <p:cNvGrpSpPr/>
          <p:nvPr/>
        </p:nvGrpSpPr>
        <p:grpSpPr>
          <a:xfrm>
            <a:off x="1671144" y="472966"/>
            <a:ext cx="10161520" cy="6248904"/>
            <a:chOff x="1671144" y="472966"/>
            <a:chExt cx="10161520" cy="6248904"/>
          </a:xfrm>
        </p:grpSpPr>
        <p:grpSp>
          <p:nvGrpSpPr>
            <p:cNvPr id="3" name="Grupa 2"/>
            <p:cNvGrpSpPr/>
            <p:nvPr/>
          </p:nvGrpSpPr>
          <p:grpSpPr>
            <a:xfrm>
              <a:off x="1671144" y="472966"/>
              <a:ext cx="10161520" cy="6248904"/>
              <a:chOff x="3982881" y="1222826"/>
              <a:chExt cx="7770956" cy="5514809"/>
            </a:xfrm>
          </p:grpSpPr>
          <p:sp>
            <p:nvSpPr>
              <p:cNvPr id="7" name="Pravokutnik 6"/>
              <p:cNvSpPr/>
              <p:nvPr/>
            </p:nvSpPr>
            <p:spPr>
              <a:xfrm>
                <a:off x="3982881" y="3137236"/>
                <a:ext cx="7212575" cy="500066"/>
              </a:xfrm>
              <a:prstGeom prst="rect">
                <a:avLst/>
              </a:prstGeom>
              <a:solidFill>
                <a:srgbClr val="B7DE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8" name="Pravokutnik 7"/>
              <p:cNvSpPr/>
              <p:nvPr/>
            </p:nvSpPr>
            <p:spPr>
              <a:xfrm>
                <a:off x="3982881" y="3708169"/>
                <a:ext cx="7212576" cy="429198"/>
              </a:xfrm>
              <a:prstGeom prst="rect">
                <a:avLst/>
              </a:prstGeom>
              <a:solidFill>
                <a:srgbClr val="FFFF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9" name="Pravokutnik 8"/>
              <p:cNvSpPr/>
              <p:nvPr/>
            </p:nvSpPr>
            <p:spPr>
              <a:xfrm>
                <a:off x="3982881" y="4208806"/>
                <a:ext cx="7212576" cy="500066"/>
              </a:xfrm>
              <a:prstGeom prst="rect">
                <a:avLst/>
              </a:prstGeom>
              <a:solidFill>
                <a:srgbClr val="CCFF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10" name="Pravokutnik 9"/>
              <p:cNvSpPr/>
              <p:nvPr/>
            </p:nvSpPr>
            <p:spPr>
              <a:xfrm>
                <a:off x="3982881" y="4788289"/>
                <a:ext cx="7212576" cy="420648"/>
              </a:xfrm>
              <a:prstGeom prst="rect">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grpSp>
            <p:nvGrpSpPr>
              <p:cNvPr id="12" name="Grupa 106"/>
              <p:cNvGrpSpPr/>
              <p:nvPr/>
            </p:nvGrpSpPr>
            <p:grpSpPr>
              <a:xfrm>
                <a:off x="4549541" y="3008497"/>
                <a:ext cx="3126115" cy="2263442"/>
                <a:chOff x="3412154" y="3383603"/>
                <a:chExt cx="2344586" cy="2263442"/>
              </a:xfrm>
            </p:grpSpPr>
            <p:sp>
              <p:nvSpPr>
                <p:cNvPr id="13" name="Prostoručno 12"/>
                <p:cNvSpPr/>
                <p:nvPr/>
              </p:nvSpPr>
              <p:spPr>
                <a:xfrm>
                  <a:off x="3412154" y="3383603"/>
                  <a:ext cx="2344586" cy="2263442"/>
                </a:xfrm>
                <a:custGeom>
                  <a:avLst/>
                  <a:gdLst>
                    <a:gd name="connsiteX0" fmla="*/ 0 w 2127301"/>
                    <a:gd name="connsiteY0" fmla="*/ 2495550 h 2495550"/>
                    <a:gd name="connsiteX1" fmla="*/ 19050 w 2127301"/>
                    <a:gd name="connsiteY1" fmla="*/ 0 h 2495550"/>
                    <a:gd name="connsiteX2" fmla="*/ 2038350 w 2127301"/>
                    <a:gd name="connsiteY2" fmla="*/ 1123950 h 2495550"/>
                    <a:gd name="connsiteX3" fmla="*/ 2019300 w 2127301"/>
                    <a:gd name="connsiteY3" fmla="*/ 1419225 h 2495550"/>
                    <a:gd name="connsiteX4" fmla="*/ 0 w 2127301"/>
                    <a:gd name="connsiteY4" fmla="*/ 2495550 h 2495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27301" h="2495550">
                      <a:moveTo>
                        <a:pt x="0" y="2495550"/>
                      </a:moveTo>
                      <a:lnTo>
                        <a:pt x="19050" y="0"/>
                      </a:lnTo>
                      <a:lnTo>
                        <a:pt x="2038350" y="1123950"/>
                      </a:lnTo>
                      <a:cubicBezTo>
                        <a:pt x="2028723" y="1422398"/>
                        <a:pt x="2127301" y="1419225"/>
                        <a:pt x="2019300" y="1419225"/>
                      </a:cubicBezTo>
                      <a:lnTo>
                        <a:pt x="0" y="2495550"/>
                      </a:lnTo>
                      <a:close/>
                    </a:path>
                  </a:pathLst>
                </a:custGeom>
                <a:gradFill flip="none" rotWithShape="1">
                  <a:gsLst>
                    <a:gs pos="0">
                      <a:srgbClr val="FF99FF">
                        <a:shade val="30000"/>
                        <a:satMod val="115000"/>
                      </a:srgbClr>
                    </a:gs>
                    <a:gs pos="20000">
                      <a:srgbClr val="FF99FF">
                        <a:shade val="67500"/>
                        <a:satMod val="115000"/>
                      </a:srgbClr>
                    </a:gs>
                    <a:gs pos="65000">
                      <a:srgbClr val="FF99FF">
                        <a:shade val="100000"/>
                        <a:satMod val="115000"/>
                      </a:srgbClr>
                    </a:gs>
                  </a:gsLst>
                  <a:lin ang="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hr-HR"/>
                </a:p>
              </p:txBody>
            </p:sp>
            <p:cxnSp>
              <p:nvCxnSpPr>
                <p:cNvPr id="14" name="Ravni poveznik 13"/>
                <p:cNvCxnSpPr/>
                <p:nvPr/>
              </p:nvCxnSpPr>
              <p:spPr>
                <a:xfrm>
                  <a:off x="4139952" y="3830782"/>
                  <a:ext cx="1541996" cy="580268"/>
                </a:xfrm>
                <a:prstGeom prst="line">
                  <a:avLst/>
                </a:prstGeom>
                <a:ln w="57150">
                  <a:solidFill>
                    <a:schemeClr val="accent6">
                      <a:lumMod val="75000"/>
                    </a:schemeClr>
                  </a:solidFill>
                  <a:prstDash val="dash"/>
                </a:ln>
              </p:spPr>
              <p:style>
                <a:lnRef idx="2">
                  <a:schemeClr val="accent1"/>
                </a:lnRef>
                <a:fillRef idx="0">
                  <a:schemeClr val="accent1"/>
                </a:fillRef>
                <a:effectRef idx="1">
                  <a:schemeClr val="accent1"/>
                </a:effectRef>
                <a:fontRef idx="minor">
                  <a:schemeClr val="tx1"/>
                </a:fontRef>
              </p:style>
            </p:cxnSp>
            <p:cxnSp>
              <p:nvCxnSpPr>
                <p:cNvPr id="15" name="Ravni poveznik 14"/>
                <p:cNvCxnSpPr/>
                <p:nvPr/>
              </p:nvCxnSpPr>
              <p:spPr>
                <a:xfrm>
                  <a:off x="4139952" y="4334838"/>
                  <a:ext cx="1541996" cy="147650"/>
                </a:xfrm>
                <a:prstGeom prst="line">
                  <a:avLst/>
                </a:prstGeom>
                <a:ln w="57150">
                  <a:solidFill>
                    <a:schemeClr val="accent6">
                      <a:lumMod val="75000"/>
                    </a:schemeClr>
                  </a:solidFill>
                  <a:prstDash val="dash"/>
                </a:ln>
              </p:spPr>
              <p:style>
                <a:lnRef idx="2">
                  <a:schemeClr val="accent1"/>
                </a:lnRef>
                <a:fillRef idx="0">
                  <a:schemeClr val="accent1"/>
                </a:fillRef>
                <a:effectRef idx="1">
                  <a:schemeClr val="accent1"/>
                </a:effectRef>
                <a:fontRef idx="minor">
                  <a:schemeClr val="tx1"/>
                </a:fontRef>
              </p:style>
            </p:cxnSp>
            <p:cxnSp>
              <p:nvCxnSpPr>
                <p:cNvPr id="16" name="Ravni poveznik 15"/>
                <p:cNvCxnSpPr/>
                <p:nvPr/>
              </p:nvCxnSpPr>
              <p:spPr>
                <a:xfrm flipV="1">
                  <a:off x="4139952" y="4613320"/>
                  <a:ext cx="1541996" cy="214100"/>
                </a:xfrm>
                <a:prstGeom prst="line">
                  <a:avLst/>
                </a:prstGeom>
                <a:ln w="57150">
                  <a:solidFill>
                    <a:schemeClr val="accent6">
                      <a:lumMod val="75000"/>
                    </a:schemeClr>
                  </a:solidFill>
                  <a:prstDash val="dash"/>
                </a:ln>
              </p:spPr>
              <p:style>
                <a:lnRef idx="2">
                  <a:schemeClr val="accent1"/>
                </a:lnRef>
                <a:fillRef idx="0">
                  <a:schemeClr val="accent1"/>
                </a:fillRef>
                <a:effectRef idx="1">
                  <a:schemeClr val="accent1"/>
                </a:effectRef>
                <a:fontRef idx="minor">
                  <a:schemeClr val="tx1"/>
                </a:fontRef>
              </p:style>
            </p:cxnSp>
            <p:cxnSp>
              <p:nvCxnSpPr>
                <p:cNvPr id="17" name="Ravni poveznik 16"/>
                <p:cNvCxnSpPr/>
                <p:nvPr/>
              </p:nvCxnSpPr>
              <p:spPr>
                <a:xfrm flipV="1">
                  <a:off x="4139952" y="4658800"/>
                  <a:ext cx="1541996" cy="575280"/>
                </a:xfrm>
                <a:prstGeom prst="line">
                  <a:avLst/>
                </a:prstGeom>
                <a:ln w="57150">
                  <a:solidFill>
                    <a:schemeClr val="accent6">
                      <a:lumMod val="75000"/>
                    </a:schemeClr>
                  </a:solidFill>
                  <a:prstDash val="dash"/>
                </a:ln>
              </p:spPr>
              <p:style>
                <a:lnRef idx="2">
                  <a:schemeClr val="accent1"/>
                </a:lnRef>
                <a:fillRef idx="0">
                  <a:schemeClr val="accent1"/>
                </a:fillRef>
                <a:effectRef idx="1">
                  <a:schemeClr val="accent1"/>
                </a:effectRef>
                <a:fontRef idx="minor">
                  <a:schemeClr val="tx1"/>
                </a:fontRef>
              </p:style>
            </p:cxnSp>
          </p:grpSp>
          <p:grpSp>
            <p:nvGrpSpPr>
              <p:cNvPr id="18" name="Grupa 73"/>
              <p:cNvGrpSpPr/>
              <p:nvPr/>
            </p:nvGrpSpPr>
            <p:grpSpPr>
              <a:xfrm>
                <a:off x="6147172" y="3497276"/>
                <a:ext cx="1143008" cy="1214446"/>
                <a:chOff x="4610378" y="3861618"/>
                <a:chExt cx="857256" cy="1214446"/>
              </a:xfrm>
            </p:grpSpPr>
            <p:sp>
              <p:nvSpPr>
                <p:cNvPr id="19" name="Pravokutnik 18"/>
                <p:cNvSpPr/>
                <p:nvPr/>
              </p:nvSpPr>
              <p:spPr>
                <a:xfrm>
                  <a:off x="4610378" y="3861618"/>
                  <a:ext cx="71438" cy="285752"/>
                </a:xfrm>
                <a:prstGeom prst="rect">
                  <a:avLst/>
                </a:prstGeom>
                <a:gradFill flip="none" rotWithShape="1">
                  <a:gsLst>
                    <a:gs pos="0">
                      <a:srgbClr val="92D050">
                        <a:shade val="30000"/>
                        <a:satMod val="115000"/>
                      </a:srgbClr>
                    </a:gs>
                    <a:gs pos="50000">
                      <a:srgbClr val="92D050">
                        <a:shade val="67500"/>
                        <a:satMod val="115000"/>
                      </a:srgbClr>
                    </a:gs>
                    <a:gs pos="100000">
                      <a:srgbClr val="92D050">
                        <a:shade val="100000"/>
                        <a:satMod val="115000"/>
                      </a:srgbClr>
                    </a:gs>
                  </a:gsLst>
                  <a:path path="circle">
                    <a:fillToRect l="50000" t="50000" r="50000" b="50000"/>
                  </a:path>
                  <a:tileRect/>
                </a:gra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20" name="Pravokutnik 19"/>
                <p:cNvSpPr/>
                <p:nvPr/>
              </p:nvSpPr>
              <p:spPr>
                <a:xfrm>
                  <a:off x="4905654" y="4575998"/>
                  <a:ext cx="71438" cy="285752"/>
                </a:xfrm>
                <a:prstGeom prst="rect">
                  <a:avLst/>
                </a:prstGeom>
                <a:gradFill flip="none" rotWithShape="1">
                  <a:gsLst>
                    <a:gs pos="0">
                      <a:srgbClr val="92D050">
                        <a:shade val="30000"/>
                        <a:satMod val="115000"/>
                      </a:srgbClr>
                    </a:gs>
                    <a:gs pos="50000">
                      <a:srgbClr val="92D050">
                        <a:shade val="67500"/>
                        <a:satMod val="115000"/>
                      </a:srgbClr>
                    </a:gs>
                    <a:gs pos="100000">
                      <a:srgbClr val="92D050">
                        <a:shade val="100000"/>
                        <a:satMod val="115000"/>
                      </a:srgbClr>
                    </a:gs>
                  </a:gsLst>
                  <a:path path="circle">
                    <a:fillToRect l="50000" t="50000" r="50000" b="50000"/>
                  </a:path>
                  <a:tileRect/>
                </a:gra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21" name="Pravokutnik 20"/>
                <p:cNvSpPr/>
                <p:nvPr/>
              </p:nvSpPr>
              <p:spPr>
                <a:xfrm>
                  <a:off x="5396196" y="4218808"/>
                  <a:ext cx="71438" cy="285752"/>
                </a:xfrm>
                <a:prstGeom prst="rect">
                  <a:avLst/>
                </a:prstGeom>
                <a:gradFill flip="none" rotWithShape="1">
                  <a:gsLst>
                    <a:gs pos="0">
                      <a:srgbClr val="92D050">
                        <a:shade val="30000"/>
                        <a:satMod val="115000"/>
                      </a:srgbClr>
                    </a:gs>
                    <a:gs pos="50000">
                      <a:srgbClr val="92D050">
                        <a:shade val="67500"/>
                        <a:satMod val="115000"/>
                      </a:srgbClr>
                    </a:gs>
                    <a:gs pos="100000">
                      <a:srgbClr val="92D050">
                        <a:shade val="100000"/>
                        <a:satMod val="115000"/>
                      </a:srgbClr>
                    </a:gs>
                  </a:gsLst>
                  <a:path path="circle">
                    <a:fillToRect l="50000" t="50000" r="50000" b="50000"/>
                  </a:path>
                  <a:tileRect/>
                </a:gra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22" name="Pravokutnik 21"/>
                <p:cNvSpPr/>
                <p:nvPr/>
              </p:nvSpPr>
              <p:spPr>
                <a:xfrm>
                  <a:off x="5253320" y="4790312"/>
                  <a:ext cx="71438" cy="285752"/>
                </a:xfrm>
                <a:prstGeom prst="rect">
                  <a:avLst/>
                </a:prstGeom>
                <a:gradFill flip="none" rotWithShape="1">
                  <a:gsLst>
                    <a:gs pos="0">
                      <a:srgbClr val="92D050">
                        <a:shade val="30000"/>
                        <a:satMod val="115000"/>
                      </a:srgbClr>
                    </a:gs>
                    <a:gs pos="50000">
                      <a:srgbClr val="92D050">
                        <a:shade val="67500"/>
                        <a:satMod val="115000"/>
                      </a:srgbClr>
                    </a:gs>
                    <a:gs pos="100000">
                      <a:srgbClr val="92D050">
                        <a:shade val="100000"/>
                        <a:satMod val="115000"/>
                      </a:srgbClr>
                    </a:gs>
                  </a:gsLst>
                  <a:path path="circle">
                    <a:fillToRect l="50000" t="50000" r="50000" b="50000"/>
                  </a:path>
                  <a:tileRect/>
                </a:gra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grpSp>
          <p:grpSp>
            <p:nvGrpSpPr>
              <p:cNvPr id="23" name="Grupa 111"/>
              <p:cNvGrpSpPr/>
              <p:nvPr/>
            </p:nvGrpSpPr>
            <p:grpSpPr>
              <a:xfrm>
                <a:off x="4143625" y="1222826"/>
                <a:ext cx="7357538" cy="747423"/>
                <a:chOff x="3086292" y="1025393"/>
                <a:chExt cx="5518156" cy="747423"/>
              </a:xfrm>
              <a:solidFill>
                <a:srgbClr val="66CCFF"/>
              </a:solidFill>
            </p:grpSpPr>
            <p:sp>
              <p:nvSpPr>
                <p:cNvPr id="24" name="Prostoručno 23"/>
                <p:cNvSpPr/>
                <p:nvPr/>
              </p:nvSpPr>
              <p:spPr>
                <a:xfrm>
                  <a:off x="3203848" y="1025393"/>
                  <a:ext cx="5400600" cy="747423"/>
                </a:xfrm>
                <a:custGeom>
                  <a:avLst/>
                  <a:gdLst>
                    <a:gd name="connsiteX0" fmla="*/ 12192 w 5641565"/>
                    <a:gd name="connsiteY0" fmla="*/ 0 h 731520"/>
                    <a:gd name="connsiteX1" fmla="*/ 5620512 w 5641565"/>
                    <a:gd name="connsiteY1" fmla="*/ 12192 h 731520"/>
                    <a:gd name="connsiteX2" fmla="*/ 5510784 w 5641565"/>
                    <a:gd name="connsiteY2" fmla="*/ 146304 h 731520"/>
                    <a:gd name="connsiteX3" fmla="*/ 1719072 w 5641565"/>
                    <a:gd name="connsiteY3" fmla="*/ 146304 h 731520"/>
                    <a:gd name="connsiteX4" fmla="*/ 1011936 w 5641565"/>
                    <a:gd name="connsiteY4" fmla="*/ 731520 h 731520"/>
                    <a:gd name="connsiteX5" fmla="*/ 0 w 5641565"/>
                    <a:gd name="connsiteY5" fmla="*/ 719328 h 731520"/>
                    <a:gd name="connsiteX6" fmla="*/ 12192 w 5641565"/>
                    <a:gd name="connsiteY6" fmla="*/ 0 h 731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41565" h="731520">
                      <a:moveTo>
                        <a:pt x="12192" y="0"/>
                      </a:moveTo>
                      <a:lnTo>
                        <a:pt x="5620512" y="12192"/>
                      </a:lnTo>
                      <a:cubicBezTo>
                        <a:pt x="5591039" y="174293"/>
                        <a:pt x="5641565" y="146304"/>
                        <a:pt x="5510784" y="146304"/>
                      </a:cubicBezTo>
                      <a:lnTo>
                        <a:pt x="1719072" y="146304"/>
                      </a:lnTo>
                      <a:lnTo>
                        <a:pt x="1011936" y="731520"/>
                      </a:lnTo>
                      <a:lnTo>
                        <a:pt x="0" y="719328"/>
                      </a:lnTo>
                      <a:lnTo>
                        <a:pt x="12192" y="0"/>
                      </a:lnTo>
                      <a:close/>
                    </a:path>
                  </a:pathLst>
                </a:custGeom>
                <a:grpFill/>
                <a:ln>
                  <a:noFill/>
                </a:ln>
              </p:spPr>
              <p:style>
                <a:lnRef idx="1">
                  <a:schemeClr val="accent1"/>
                </a:lnRef>
                <a:fillRef idx="3">
                  <a:schemeClr val="accent1"/>
                </a:fillRef>
                <a:effectRef idx="2">
                  <a:schemeClr val="accent1"/>
                </a:effectRef>
                <a:fontRef idx="minor">
                  <a:schemeClr val="lt1"/>
                </a:fontRef>
              </p:style>
              <p:txBody>
                <a:bodyPr anchor="ctr"/>
                <a:lstStyle/>
                <a:p>
                  <a:pPr>
                    <a:defRPr/>
                  </a:pPr>
                  <a:endParaRPr lang="hr-HR" sz="1200" dirty="0">
                    <a:solidFill>
                      <a:schemeClr val="tx1"/>
                    </a:solidFill>
                  </a:endParaRPr>
                </a:p>
              </p:txBody>
            </p:sp>
            <p:sp>
              <p:nvSpPr>
                <p:cNvPr id="25" name="TekstniOkvir 24"/>
                <p:cNvSpPr txBox="1"/>
                <p:nvPr/>
              </p:nvSpPr>
              <p:spPr>
                <a:xfrm>
                  <a:off x="3086292" y="1034152"/>
                  <a:ext cx="1512168" cy="733375"/>
                </a:xfrm>
                <a:prstGeom prst="rect">
                  <a:avLst/>
                </a:prstGeom>
                <a:noFill/>
              </p:spPr>
              <p:txBody>
                <a:bodyPr wrap="square" rtlCol="0">
                  <a:spAutoFit/>
                </a:bodyPr>
                <a:lstStyle/>
                <a:p>
                  <a:pPr algn="ctr"/>
                  <a:r>
                    <a:rPr lang="hr-HR" sz="1600" b="1" dirty="0" smtClean="0"/>
                    <a:t>ISTRAŽIVANJE</a:t>
                  </a:r>
                </a:p>
                <a:p>
                  <a:r>
                    <a:rPr lang="hr-HR" sz="1600" b="1" dirty="0" smtClean="0"/>
                    <a:t>                  PRIJETNJI</a:t>
                  </a:r>
                </a:p>
                <a:p>
                  <a:r>
                    <a:rPr lang="hr-HR" sz="1600" b="1" dirty="0" smtClean="0"/>
                    <a:t>                  (</a:t>
                  </a:r>
                  <a:r>
                    <a:rPr lang="hr-HR" sz="1600" b="1" dirty="0" err="1" smtClean="0"/>
                    <a:t>ObD</a:t>
                  </a:r>
                  <a:r>
                    <a:rPr lang="hr-HR" sz="1600" b="1" dirty="0" smtClean="0"/>
                    <a:t>)</a:t>
                  </a:r>
                  <a:endParaRPr lang="hr-HR" sz="1600" b="1" dirty="0"/>
                </a:p>
              </p:txBody>
            </p:sp>
          </p:grpSp>
          <p:grpSp>
            <p:nvGrpSpPr>
              <p:cNvPr id="26" name="Grupa 113"/>
              <p:cNvGrpSpPr/>
              <p:nvPr/>
            </p:nvGrpSpPr>
            <p:grpSpPr>
              <a:xfrm>
                <a:off x="4271801" y="1785741"/>
                <a:ext cx="7482036" cy="766007"/>
                <a:chOff x="3203848" y="1745473"/>
                <a:chExt cx="5611527" cy="766007"/>
              </a:xfrm>
            </p:grpSpPr>
            <p:sp>
              <p:nvSpPr>
                <p:cNvPr id="27" name="Prostoručno 26"/>
                <p:cNvSpPr/>
                <p:nvPr/>
              </p:nvSpPr>
              <p:spPr>
                <a:xfrm>
                  <a:off x="3203848" y="1745473"/>
                  <a:ext cx="5400599" cy="747423"/>
                </a:xfrm>
                <a:custGeom>
                  <a:avLst/>
                  <a:gdLst>
                    <a:gd name="connsiteX0" fmla="*/ 12192 w 5571744"/>
                    <a:gd name="connsiteY0" fmla="*/ 560832 h 707136"/>
                    <a:gd name="connsiteX1" fmla="*/ 12192 w 5571744"/>
                    <a:gd name="connsiteY1" fmla="*/ 560832 h 707136"/>
                    <a:gd name="connsiteX2" fmla="*/ 3877056 w 5571744"/>
                    <a:gd name="connsiteY2" fmla="*/ 573024 h 707136"/>
                    <a:gd name="connsiteX3" fmla="*/ 4608576 w 5571744"/>
                    <a:gd name="connsiteY3" fmla="*/ 0 h 707136"/>
                    <a:gd name="connsiteX4" fmla="*/ 5571744 w 5571744"/>
                    <a:gd name="connsiteY4" fmla="*/ 0 h 707136"/>
                    <a:gd name="connsiteX5" fmla="*/ 5559552 w 5571744"/>
                    <a:gd name="connsiteY5" fmla="*/ 707136 h 707136"/>
                    <a:gd name="connsiteX6" fmla="*/ 0 w 5571744"/>
                    <a:gd name="connsiteY6" fmla="*/ 707136 h 707136"/>
                    <a:gd name="connsiteX7" fmla="*/ 12192 w 5571744"/>
                    <a:gd name="connsiteY7" fmla="*/ 560832 h 707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571744" h="707136">
                      <a:moveTo>
                        <a:pt x="12192" y="560832"/>
                      </a:moveTo>
                      <a:lnTo>
                        <a:pt x="12192" y="560832"/>
                      </a:lnTo>
                      <a:lnTo>
                        <a:pt x="3877056" y="573024"/>
                      </a:lnTo>
                      <a:lnTo>
                        <a:pt x="4608576" y="0"/>
                      </a:lnTo>
                      <a:lnTo>
                        <a:pt x="5571744" y="0"/>
                      </a:lnTo>
                      <a:lnTo>
                        <a:pt x="5559552" y="707136"/>
                      </a:lnTo>
                      <a:lnTo>
                        <a:pt x="0" y="707136"/>
                      </a:lnTo>
                      <a:lnTo>
                        <a:pt x="12192" y="560832"/>
                      </a:lnTo>
                      <a:close/>
                    </a:path>
                  </a:pathLst>
                </a:custGeom>
                <a:solidFill>
                  <a:srgbClr val="FFC000"/>
                </a:solidFill>
                <a:ln>
                  <a:noFill/>
                </a:ln>
              </p:spPr>
              <p:style>
                <a:lnRef idx="1">
                  <a:schemeClr val="accent1"/>
                </a:lnRef>
                <a:fillRef idx="3">
                  <a:schemeClr val="accent1"/>
                </a:fillRef>
                <a:effectRef idx="2">
                  <a:schemeClr val="accent1"/>
                </a:effectRef>
                <a:fontRef idx="minor">
                  <a:schemeClr val="lt1"/>
                </a:fontRef>
              </p:style>
              <p:txBody>
                <a:bodyPr anchor="ctr"/>
                <a:lstStyle/>
                <a:p>
                  <a:pPr>
                    <a:defRPr/>
                  </a:pPr>
                  <a:r>
                    <a:rPr lang="hr-HR" sz="1200" dirty="0" smtClean="0">
                      <a:solidFill>
                        <a:schemeClr val="tx1"/>
                      </a:solidFill>
                    </a:rPr>
                    <a:t>						</a:t>
                  </a:r>
                  <a:r>
                    <a:rPr lang="hr-HR" sz="1200" dirty="0">
                      <a:solidFill>
                        <a:schemeClr val="tx1"/>
                      </a:solidFill>
                    </a:rPr>
                    <a:t>	</a:t>
                  </a:r>
                  <a:r>
                    <a:rPr lang="hr-HR" sz="1200" dirty="0" smtClean="0">
                      <a:solidFill>
                        <a:schemeClr val="tx1"/>
                      </a:solidFill>
                    </a:rPr>
                    <a:t>                                	</a:t>
                  </a:r>
                  <a:endParaRPr lang="hr-HR" sz="1200" dirty="0">
                    <a:solidFill>
                      <a:schemeClr val="tx1"/>
                    </a:solidFill>
                  </a:endParaRPr>
                </a:p>
              </p:txBody>
            </p:sp>
            <p:sp>
              <p:nvSpPr>
                <p:cNvPr id="28" name="TekstniOkvir 27"/>
                <p:cNvSpPr txBox="1"/>
                <p:nvPr/>
              </p:nvSpPr>
              <p:spPr>
                <a:xfrm>
                  <a:off x="7092281" y="1772816"/>
                  <a:ext cx="1723094" cy="738664"/>
                </a:xfrm>
                <a:prstGeom prst="rect">
                  <a:avLst/>
                </a:prstGeom>
                <a:noFill/>
              </p:spPr>
              <p:txBody>
                <a:bodyPr wrap="square" rtlCol="0">
                  <a:spAutoFit/>
                </a:bodyPr>
                <a:lstStyle/>
                <a:p>
                  <a:pPr algn="ctr"/>
                  <a:r>
                    <a:rPr lang="hr-HR" sz="1600" b="1" dirty="0" smtClean="0"/>
                    <a:t>  OPORAVAK I</a:t>
                  </a:r>
                </a:p>
                <a:p>
                  <a:pPr algn="ctr"/>
                  <a:r>
                    <a:rPr lang="hr-HR" sz="1600" b="1" dirty="0" smtClean="0"/>
                    <a:t>KONTINUITET </a:t>
                  </a:r>
                </a:p>
                <a:p>
                  <a:pPr algn="ctr"/>
                  <a:r>
                    <a:rPr lang="hr-HR" sz="1600" b="1" dirty="0" smtClean="0"/>
                    <a:t>FUNKCIONIRANJA</a:t>
                  </a:r>
                  <a:endParaRPr lang="hr-HR" sz="1600" b="1" dirty="0"/>
                </a:p>
              </p:txBody>
            </p:sp>
          </p:grpSp>
          <p:grpSp>
            <p:nvGrpSpPr>
              <p:cNvPr id="29" name="Grupa 112"/>
              <p:cNvGrpSpPr/>
              <p:nvPr/>
            </p:nvGrpSpPr>
            <p:grpSpPr>
              <a:xfrm>
                <a:off x="4271797" y="1409044"/>
                <a:ext cx="7200800" cy="753196"/>
                <a:chOff x="3203848" y="1268760"/>
                <a:chExt cx="5400600" cy="753196"/>
              </a:xfrm>
              <a:solidFill>
                <a:srgbClr val="99FF66"/>
              </a:solidFill>
            </p:grpSpPr>
            <p:sp>
              <p:nvSpPr>
                <p:cNvPr id="30" name="Prostoručno 29"/>
                <p:cNvSpPr/>
                <p:nvPr/>
              </p:nvSpPr>
              <p:spPr>
                <a:xfrm>
                  <a:off x="3203848" y="1274533"/>
                  <a:ext cx="5400600" cy="747423"/>
                </a:xfrm>
                <a:custGeom>
                  <a:avLst/>
                  <a:gdLst>
                    <a:gd name="connsiteX0" fmla="*/ 0 w 5583936"/>
                    <a:gd name="connsiteY0" fmla="*/ 573024 h 719328"/>
                    <a:gd name="connsiteX1" fmla="*/ 999744 w 5583936"/>
                    <a:gd name="connsiteY1" fmla="*/ 585216 h 719328"/>
                    <a:gd name="connsiteX2" fmla="*/ 1719072 w 5583936"/>
                    <a:gd name="connsiteY2" fmla="*/ 0 h 719328"/>
                    <a:gd name="connsiteX3" fmla="*/ 5583936 w 5583936"/>
                    <a:gd name="connsiteY3" fmla="*/ 0 h 719328"/>
                    <a:gd name="connsiteX4" fmla="*/ 5583936 w 5583936"/>
                    <a:gd name="connsiteY4" fmla="*/ 121920 h 719328"/>
                    <a:gd name="connsiteX5" fmla="*/ 3169920 w 5583936"/>
                    <a:gd name="connsiteY5" fmla="*/ 121920 h 719328"/>
                    <a:gd name="connsiteX6" fmla="*/ 2450592 w 5583936"/>
                    <a:gd name="connsiteY6" fmla="*/ 719328 h 719328"/>
                    <a:gd name="connsiteX7" fmla="*/ 0 w 5583936"/>
                    <a:gd name="connsiteY7" fmla="*/ 719328 h 719328"/>
                    <a:gd name="connsiteX8" fmla="*/ 0 w 5583936"/>
                    <a:gd name="connsiteY8" fmla="*/ 573024 h 719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583936" h="719328">
                      <a:moveTo>
                        <a:pt x="0" y="573024"/>
                      </a:moveTo>
                      <a:lnTo>
                        <a:pt x="999744" y="585216"/>
                      </a:lnTo>
                      <a:lnTo>
                        <a:pt x="1719072" y="0"/>
                      </a:lnTo>
                      <a:lnTo>
                        <a:pt x="5583936" y="0"/>
                      </a:lnTo>
                      <a:lnTo>
                        <a:pt x="5583936" y="121920"/>
                      </a:lnTo>
                      <a:lnTo>
                        <a:pt x="3169920" y="121920"/>
                      </a:lnTo>
                      <a:lnTo>
                        <a:pt x="2450592" y="719328"/>
                      </a:lnTo>
                      <a:lnTo>
                        <a:pt x="0" y="719328"/>
                      </a:lnTo>
                      <a:cubicBezTo>
                        <a:pt x="12633" y="555102"/>
                        <a:pt x="49660" y="598300"/>
                        <a:pt x="0" y="573024"/>
                      </a:cubicBezTo>
                      <a:close/>
                    </a:path>
                  </a:pathLst>
                </a:custGeom>
                <a:grpFill/>
                <a:ln>
                  <a:noFill/>
                </a:ln>
              </p:spPr>
              <p:style>
                <a:lnRef idx="1">
                  <a:schemeClr val="accent1"/>
                </a:lnRef>
                <a:fillRef idx="3">
                  <a:schemeClr val="accent1"/>
                </a:fillRef>
                <a:effectRef idx="2">
                  <a:schemeClr val="accent1"/>
                </a:effectRef>
                <a:fontRef idx="minor">
                  <a:schemeClr val="lt1"/>
                </a:fontRef>
              </p:style>
              <p:txBody>
                <a:bodyPr anchor="ctr"/>
                <a:lstStyle/>
                <a:p>
                  <a:pPr>
                    <a:defRPr/>
                  </a:pPr>
                  <a:r>
                    <a:rPr lang="hr-HR" sz="1200" dirty="0" smtClean="0">
                      <a:solidFill>
                        <a:schemeClr val="tx1"/>
                      </a:solidFill>
                    </a:rPr>
                    <a:t>                                          </a:t>
                  </a:r>
                </a:p>
                <a:p>
                  <a:pPr>
                    <a:defRPr/>
                  </a:pPr>
                  <a:r>
                    <a:rPr lang="hr-HR" sz="1200" dirty="0">
                      <a:solidFill>
                        <a:schemeClr val="tx1"/>
                      </a:solidFill>
                    </a:rPr>
                    <a:t> </a:t>
                  </a:r>
                  <a:r>
                    <a:rPr lang="hr-HR" sz="1200" dirty="0" smtClean="0">
                      <a:solidFill>
                        <a:schemeClr val="tx1"/>
                      </a:solidFill>
                    </a:rPr>
                    <a:t>                                    </a:t>
                  </a:r>
                  <a:endParaRPr lang="hr-HR" sz="1200" dirty="0">
                    <a:solidFill>
                      <a:schemeClr val="tx1"/>
                    </a:solidFill>
                  </a:endParaRPr>
                </a:p>
              </p:txBody>
            </p:sp>
            <p:sp>
              <p:nvSpPr>
                <p:cNvPr id="31" name="TekstniOkvir 30"/>
                <p:cNvSpPr txBox="1"/>
                <p:nvPr/>
              </p:nvSpPr>
              <p:spPr>
                <a:xfrm>
                  <a:off x="4248795" y="1268760"/>
                  <a:ext cx="2016224" cy="516078"/>
                </a:xfrm>
                <a:prstGeom prst="rect">
                  <a:avLst/>
                </a:prstGeom>
                <a:noFill/>
              </p:spPr>
              <p:txBody>
                <a:bodyPr wrap="square" rtlCol="0">
                  <a:spAutoFit/>
                </a:bodyPr>
                <a:lstStyle/>
                <a:p>
                  <a:pPr algn="ctr"/>
                  <a:r>
                    <a:rPr lang="hr-HR" sz="1600" b="1" dirty="0" smtClean="0"/>
                    <a:t>        SIGURNOSNA  ZAŠTITA </a:t>
                  </a:r>
                </a:p>
                <a:p>
                  <a:pPr algn="ctr"/>
                  <a:r>
                    <a:rPr lang="hr-HR" sz="1600" b="1" dirty="0" smtClean="0"/>
                    <a:t>(PREVENTIVNA SIGURNOST)</a:t>
                  </a:r>
                  <a:endParaRPr lang="hr-HR" sz="1600" b="1" dirty="0"/>
                </a:p>
              </p:txBody>
            </p:sp>
          </p:grpSp>
          <p:grpSp>
            <p:nvGrpSpPr>
              <p:cNvPr id="32" name="Grupa 110"/>
              <p:cNvGrpSpPr/>
              <p:nvPr/>
            </p:nvGrpSpPr>
            <p:grpSpPr>
              <a:xfrm>
                <a:off x="4271801" y="1606807"/>
                <a:ext cx="7200799" cy="771780"/>
                <a:chOff x="3203849" y="1523676"/>
                <a:chExt cx="5400599" cy="771780"/>
              </a:xfrm>
            </p:grpSpPr>
            <p:sp>
              <p:nvSpPr>
                <p:cNvPr id="33" name="Prostoručno 32"/>
                <p:cNvSpPr/>
                <p:nvPr/>
              </p:nvSpPr>
              <p:spPr>
                <a:xfrm>
                  <a:off x="3203849" y="1523676"/>
                  <a:ext cx="5400599" cy="747423"/>
                </a:xfrm>
                <a:custGeom>
                  <a:avLst/>
                  <a:gdLst>
                    <a:gd name="connsiteX0" fmla="*/ 0 w 5571744"/>
                    <a:gd name="connsiteY0" fmla="*/ 573024 h 731520"/>
                    <a:gd name="connsiteX1" fmla="*/ 2426208 w 5571744"/>
                    <a:gd name="connsiteY1" fmla="*/ 585216 h 731520"/>
                    <a:gd name="connsiteX2" fmla="*/ 3145536 w 5571744"/>
                    <a:gd name="connsiteY2" fmla="*/ 0 h 731520"/>
                    <a:gd name="connsiteX3" fmla="*/ 5559552 w 5571744"/>
                    <a:gd name="connsiteY3" fmla="*/ 0 h 731520"/>
                    <a:gd name="connsiteX4" fmla="*/ 5571744 w 5571744"/>
                    <a:gd name="connsiteY4" fmla="*/ 146304 h 731520"/>
                    <a:gd name="connsiteX5" fmla="*/ 4596384 w 5571744"/>
                    <a:gd name="connsiteY5" fmla="*/ 146304 h 731520"/>
                    <a:gd name="connsiteX6" fmla="*/ 3864864 w 5571744"/>
                    <a:gd name="connsiteY6" fmla="*/ 731520 h 731520"/>
                    <a:gd name="connsiteX7" fmla="*/ 0 w 5571744"/>
                    <a:gd name="connsiteY7" fmla="*/ 719328 h 731520"/>
                    <a:gd name="connsiteX8" fmla="*/ 0 w 5571744"/>
                    <a:gd name="connsiteY8" fmla="*/ 573024 h 731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571744" h="731520">
                      <a:moveTo>
                        <a:pt x="0" y="573024"/>
                      </a:moveTo>
                      <a:lnTo>
                        <a:pt x="2426208" y="585216"/>
                      </a:lnTo>
                      <a:lnTo>
                        <a:pt x="3145536" y="0"/>
                      </a:lnTo>
                      <a:lnTo>
                        <a:pt x="5559552" y="0"/>
                      </a:lnTo>
                      <a:lnTo>
                        <a:pt x="5571744" y="146304"/>
                      </a:lnTo>
                      <a:lnTo>
                        <a:pt x="4596384" y="146304"/>
                      </a:lnTo>
                      <a:lnTo>
                        <a:pt x="3864864" y="731520"/>
                      </a:lnTo>
                      <a:lnTo>
                        <a:pt x="0" y="719328"/>
                      </a:lnTo>
                      <a:lnTo>
                        <a:pt x="0" y="573024"/>
                      </a:lnTo>
                      <a:close/>
                    </a:path>
                  </a:pathLst>
                </a:custGeom>
                <a:solidFill>
                  <a:srgbClr val="FF99CC"/>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hr-HR" sz="1200" dirty="0" smtClean="0">
                      <a:solidFill>
                        <a:schemeClr val="tx1"/>
                      </a:solidFill>
                    </a:rPr>
                    <a:t>				                                                                                                   </a:t>
                  </a:r>
                  <a:endParaRPr lang="hr-HR" sz="1200" dirty="0">
                    <a:solidFill>
                      <a:schemeClr val="tx1"/>
                    </a:solidFill>
                  </a:endParaRPr>
                </a:p>
              </p:txBody>
            </p:sp>
            <p:sp>
              <p:nvSpPr>
                <p:cNvPr id="34" name="TekstniOkvir 33"/>
                <p:cNvSpPr txBox="1"/>
                <p:nvPr/>
              </p:nvSpPr>
              <p:spPr>
                <a:xfrm>
                  <a:off x="5652120" y="1556792"/>
                  <a:ext cx="1671807" cy="738664"/>
                </a:xfrm>
                <a:prstGeom prst="rect">
                  <a:avLst/>
                </a:prstGeom>
                <a:noFill/>
              </p:spPr>
              <p:txBody>
                <a:bodyPr wrap="square" rtlCol="0">
                  <a:spAutoFit/>
                </a:bodyPr>
                <a:lstStyle/>
                <a:p>
                  <a:pPr algn="ctr"/>
                  <a:r>
                    <a:rPr lang="hr-HR" sz="1600" b="1" dirty="0" smtClean="0"/>
                    <a:t>         ODGOVOR</a:t>
                  </a:r>
                </a:p>
                <a:p>
                  <a:pPr algn="ctr"/>
                  <a:r>
                    <a:rPr lang="hr-HR" sz="1600" b="1" dirty="0" smtClean="0"/>
                    <a:t>NA ŠTETNI </a:t>
                  </a:r>
                </a:p>
                <a:p>
                  <a:pPr algn="ctr"/>
                  <a:r>
                    <a:rPr lang="hr-HR" sz="1600" b="1" dirty="0" smtClean="0"/>
                    <a:t>DOGAĐAJ (KRIZU)</a:t>
                  </a:r>
                  <a:endParaRPr lang="hr-HR" sz="1600" b="1" dirty="0"/>
                </a:p>
              </p:txBody>
            </p:sp>
          </p:grpSp>
          <p:grpSp>
            <p:nvGrpSpPr>
              <p:cNvPr id="42" name="Grupa 109"/>
              <p:cNvGrpSpPr/>
              <p:nvPr/>
            </p:nvGrpSpPr>
            <p:grpSpPr>
              <a:xfrm>
                <a:off x="10631709" y="2936186"/>
                <a:ext cx="849503" cy="2649322"/>
                <a:chOff x="7973780" y="3227950"/>
                <a:chExt cx="637126" cy="2649322"/>
              </a:xfrm>
            </p:grpSpPr>
            <p:sp>
              <p:nvSpPr>
                <p:cNvPr id="43" name="Pravokutnik 42"/>
                <p:cNvSpPr/>
                <p:nvPr/>
              </p:nvSpPr>
              <p:spPr>
                <a:xfrm>
                  <a:off x="8305470" y="3227950"/>
                  <a:ext cx="305436" cy="2649322"/>
                </a:xfrm>
                <a:prstGeom prst="rect">
                  <a:avLst/>
                </a:prstGeom>
                <a:solidFill>
                  <a:srgbClr val="FFCC66"/>
                </a:solidFill>
                <a:ln w="12700">
                  <a:solidFill>
                    <a:srgbClr val="FF0000"/>
                  </a:solidFill>
                  <a:prstDash val="sysDot"/>
                </a:ln>
              </p:spPr>
              <p:style>
                <a:lnRef idx="1">
                  <a:schemeClr val="accent1"/>
                </a:lnRef>
                <a:fillRef idx="3">
                  <a:schemeClr val="accent1"/>
                </a:fillRef>
                <a:effectRef idx="2">
                  <a:schemeClr val="accent1"/>
                </a:effectRef>
                <a:fontRef idx="minor">
                  <a:schemeClr val="lt1"/>
                </a:fontRef>
              </p:style>
              <p:txBody>
                <a:bodyPr rtlCol="0" anchor="ctr"/>
                <a:lstStyle/>
                <a:p>
                  <a:pPr algn="ctr"/>
                  <a:r>
                    <a:rPr lang="hr-HR" b="1" dirty="0" smtClean="0">
                      <a:solidFill>
                        <a:sysClr val="windowText" lastClr="000000"/>
                      </a:solidFill>
                    </a:rPr>
                    <a:t>P</a:t>
                  </a:r>
                </a:p>
                <a:p>
                  <a:pPr algn="ctr"/>
                  <a:r>
                    <a:rPr lang="hr-HR" b="1" dirty="0" smtClean="0">
                      <a:solidFill>
                        <a:sysClr val="windowText" lastClr="000000"/>
                      </a:solidFill>
                    </a:rPr>
                    <a:t>O</a:t>
                  </a:r>
                </a:p>
                <a:p>
                  <a:pPr algn="ctr"/>
                  <a:r>
                    <a:rPr lang="hr-HR" b="1" dirty="0" smtClean="0">
                      <a:solidFill>
                        <a:sysClr val="windowText" lastClr="000000"/>
                      </a:solidFill>
                    </a:rPr>
                    <a:t>S</a:t>
                  </a:r>
                </a:p>
                <a:p>
                  <a:pPr algn="ctr"/>
                  <a:r>
                    <a:rPr lang="hr-HR" b="1" dirty="0" smtClean="0">
                      <a:solidFill>
                        <a:sysClr val="windowText" lastClr="000000"/>
                      </a:solidFill>
                    </a:rPr>
                    <a:t>L</a:t>
                  </a:r>
                </a:p>
                <a:p>
                  <a:pPr algn="ctr"/>
                  <a:r>
                    <a:rPr lang="hr-HR" b="1" dirty="0" smtClean="0">
                      <a:solidFill>
                        <a:sysClr val="windowText" lastClr="000000"/>
                      </a:solidFill>
                    </a:rPr>
                    <a:t>J</a:t>
                  </a:r>
                </a:p>
                <a:p>
                  <a:pPr algn="ctr"/>
                  <a:r>
                    <a:rPr lang="hr-HR" b="1" dirty="0" smtClean="0">
                      <a:solidFill>
                        <a:sysClr val="windowText" lastClr="000000"/>
                      </a:solidFill>
                    </a:rPr>
                    <a:t>E</a:t>
                  </a:r>
                </a:p>
                <a:p>
                  <a:pPr algn="ctr"/>
                  <a:r>
                    <a:rPr lang="hr-HR" b="1" dirty="0" smtClean="0">
                      <a:solidFill>
                        <a:sysClr val="windowText" lastClr="000000"/>
                      </a:solidFill>
                    </a:rPr>
                    <a:t>D</a:t>
                  </a:r>
                </a:p>
                <a:p>
                  <a:pPr algn="ctr"/>
                  <a:r>
                    <a:rPr lang="hr-HR" b="1" dirty="0" smtClean="0">
                      <a:solidFill>
                        <a:sysClr val="windowText" lastClr="000000"/>
                      </a:solidFill>
                    </a:rPr>
                    <a:t>I</a:t>
                  </a:r>
                </a:p>
                <a:p>
                  <a:pPr algn="ctr"/>
                  <a:r>
                    <a:rPr lang="hr-HR" b="1" dirty="0" smtClean="0">
                      <a:solidFill>
                        <a:sysClr val="windowText" lastClr="000000"/>
                      </a:solidFill>
                    </a:rPr>
                    <a:t>C</a:t>
                  </a:r>
                </a:p>
                <a:p>
                  <a:pPr algn="ctr"/>
                  <a:r>
                    <a:rPr lang="hr-HR" b="1" dirty="0" smtClean="0">
                      <a:solidFill>
                        <a:sysClr val="windowText" lastClr="000000"/>
                      </a:solidFill>
                    </a:rPr>
                    <a:t>E</a:t>
                  </a:r>
                  <a:endParaRPr lang="hr-HR" b="1" dirty="0">
                    <a:solidFill>
                      <a:sysClr val="windowText" lastClr="000000"/>
                    </a:solidFill>
                  </a:endParaRPr>
                </a:p>
              </p:txBody>
            </p:sp>
            <p:sp>
              <p:nvSpPr>
                <p:cNvPr id="44" name="Strelica udesno 43"/>
                <p:cNvSpPr/>
                <p:nvPr/>
              </p:nvSpPr>
              <p:spPr>
                <a:xfrm>
                  <a:off x="7973780" y="3501008"/>
                  <a:ext cx="342636" cy="283635"/>
                </a:xfrm>
                <a:prstGeom prst="rightArrow">
                  <a:avLst/>
                </a:prstGeom>
                <a:solidFill>
                  <a:schemeClr val="bg1">
                    <a:lumMod val="95000"/>
                  </a:schemeClr>
                </a:solidFill>
                <a:ln w="3175">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hr-HR"/>
                </a:p>
              </p:txBody>
            </p:sp>
            <p:sp>
              <p:nvSpPr>
                <p:cNvPr id="45" name="Strelica udesno 44"/>
                <p:cNvSpPr/>
                <p:nvPr/>
              </p:nvSpPr>
              <p:spPr>
                <a:xfrm>
                  <a:off x="7973780" y="4127163"/>
                  <a:ext cx="342636" cy="237941"/>
                </a:xfrm>
                <a:prstGeom prst="rightArrow">
                  <a:avLst/>
                </a:prstGeom>
                <a:solidFill>
                  <a:schemeClr val="bg1">
                    <a:lumMod val="95000"/>
                  </a:schemeClr>
                </a:solidFill>
                <a:ln w="3175">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hr-HR"/>
                </a:p>
              </p:txBody>
            </p:sp>
            <p:sp>
              <p:nvSpPr>
                <p:cNvPr id="46" name="Strelica udesno 45"/>
                <p:cNvSpPr/>
                <p:nvPr/>
              </p:nvSpPr>
              <p:spPr>
                <a:xfrm>
                  <a:off x="7973780" y="4653136"/>
                  <a:ext cx="342636" cy="252234"/>
                </a:xfrm>
                <a:prstGeom prst="rightArrow">
                  <a:avLst/>
                </a:prstGeom>
                <a:solidFill>
                  <a:schemeClr val="bg1">
                    <a:lumMod val="95000"/>
                  </a:schemeClr>
                </a:solidFill>
                <a:ln w="3175">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hr-HR"/>
                </a:p>
              </p:txBody>
            </p:sp>
            <p:sp>
              <p:nvSpPr>
                <p:cNvPr id="47" name="Strelica udesno 46"/>
                <p:cNvSpPr/>
                <p:nvPr/>
              </p:nvSpPr>
              <p:spPr>
                <a:xfrm>
                  <a:off x="7973780" y="5178697"/>
                  <a:ext cx="342636" cy="266527"/>
                </a:xfrm>
                <a:prstGeom prst="rightArrow">
                  <a:avLst/>
                </a:prstGeom>
                <a:solidFill>
                  <a:schemeClr val="bg1">
                    <a:lumMod val="95000"/>
                  </a:schemeClr>
                </a:solidFill>
                <a:ln w="3175">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hr-HR"/>
                </a:p>
              </p:txBody>
            </p:sp>
          </p:grpSp>
          <p:grpSp>
            <p:nvGrpSpPr>
              <p:cNvPr id="48" name="Grupa 107"/>
              <p:cNvGrpSpPr/>
              <p:nvPr/>
            </p:nvGrpSpPr>
            <p:grpSpPr>
              <a:xfrm>
                <a:off x="7996957" y="2921211"/>
                <a:ext cx="2805495" cy="2643562"/>
                <a:chOff x="5997716" y="3232995"/>
                <a:chExt cx="2104121" cy="2643562"/>
              </a:xfrm>
            </p:grpSpPr>
            <p:grpSp>
              <p:nvGrpSpPr>
                <p:cNvPr id="49" name="Grupa 112"/>
                <p:cNvGrpSpPr/>
                <p:nvPr/>
              </p:nvGrpSpPr>
              <p:grpSpPr>
                <a:xfrm>
                  <a:off x="5997716" y="3232995"/>
                  <a:ext cx="1976064" cy="2643562"/>
                  <a:chOff x="5997716" y="3232995"/>
                  <a:chExt cx="1976064" cy="2643562"/>
                </a:xfrm>
                <a:gradFill flip="none" rotWithShape="1">
                  <a:gsLst>
                    <a:gs pos="0">
                      <a:schemeClr val="bg1">
                        <a:lumMod val="75000"/>
                        <a:shade val="30000"/>
                        <a:satMod val="115000"/>
                      </a:schemeClr>
                    </a:gs>
                    <a:gs pos="50000">
                      <a:schemeClr val="bg1">
                        <a:lumMod val="75000"/>
                        <a:shade val="67500"/>
                        <a:satMod val="115000"/>
                      </a:schemeClr>
                    </a:gs>
                    <a:gs pos="100000">
                      <a:schemeClr val="bg1">
                        <a:lumMod val="75000"/>
                        <a:shade val="100000"/>
                        <a:satMod val="115000"/>
                      </a:schemeClr>
                    </a:gs>
                  </a:gsLst>
                  <a:lin ang="0" scaled="1"/>
                  <a:tileRect/>
                </a:gradFill>
              </p:grpSpPr>
              <p:sp>
                <p:nvSpPr>
                  <p:cNvPr id="54" name="Prostoručno 53"/>
                  <p:cNvSpPr/>
                  <p:nvPr/>
                </p:nvSpPr>
                <p:spPr>
                  <a:xfrm>
                    <a:off x="5997716" y="3388499"/>
                    <a:ext cx="1670628" cy="2332555"/>
                  </a:xfrm>
                  <a:custGeom>
                    <a:avLst/>
                    <a:gdLst>
                      <a:gd name="connsiteX0" fmla="*/ 0 w 2152650"/>
                      <a:gd name="connsiteY0" fmla="*/ 1476375 h 2571750"/>
                      <a:gd name="connsiteX1" fmla="*/ 0 w 2152650"/>
                      <a:gd name="connsiteY1" fmla="*/ 1152525 h 2571750"/>
                      <a:gd name="connsiteX2" fmla="*/ 2152650 w 2152650"/>
                      <a:gd name="connsiteY2" fmla="*/ 0 h 2571750"/>
                      <a:gd name="connsiteX3" fmla="*/ 2133600 w 2152650"/>
                      <a:gd name="connsiteY3" fmla="*/ 2571750 h 2571750"/>
                      <a:gd name="connsiteX4" fmla="*/ 0 w 2152650"/>
                      <a:gd name="connsiteY4" fmla="*/ 1476375 h 25717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52650" h="2571750">
                        <a:moveTo>
                          <a:pt x="0" y="1476375"/>
                        </a:moveTo>
                        <a:lnTo>
                          <a:pt x="0" y="1152525"/>
                        </a:lnTo>
                        <a:lnTo>
                          <a:pt x="2152650" y="0"/>
                        </a:lnTo>
                        <a:lnTo>
                          <a:pt x="2133600" y="2571750"/>
                        </a:lnTo>
                        <a:lnTo>
                          <a:pt x="0" y="1476375"/>
                        </a:lnTo>
                        <a:close/>
                      </a:path>
                    </a:pathLst>
                  </a:custGeom>
                  <a:grp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hr-HR"/>
                  </a:p>
                </p:txBody>
              </p:sp>
              <p:sp>
                <p:nvSpPr>
                  <p:cNvPr id="55" name="Prostoručno 54"/>
                  <p:cNvSpPr/>
                  <p:nvPr/>
                </p:nvSpPr>
                <p:spPr>
                  <a:xfrm>
                    <a:off x="7668344" y="3232995"/>
                    <a:ext cx="305436" cy="2643562"/>
                  </a:xfrm>
                  <a:custGeom>
                    <a:avLst/>
                    <a:gdLst>
                      <a:gd name="connsiteX0" fmla="*/ 0 w 333375"/>
                      <a:gd name="connsiteY0" fmla="*/ 2752725 h 2914650"/>
                      <a:gd name="connsiteX1" fmla="*/ 0 w 333375"/>
                      <a:gd name="connsiteY1" fmla="*/ 2752725 h 2914650"/>
                      <a:gd name="connsiteX2" fmla="*/ 19050 w 333375"/>
                      <a:gd name="connsiteY2" fmla="*/ 180975 h 2914650"/>
                      <a:gd name="connsiteX3" fmla="*/ 333375 w 333375"/>
                      <a:gd name="connsiteY3" fmla="*/ 0 h 2914650"/>
                      <a:gd name="connsiteX4" fmla="*/ 333375 w 333375"/>
                      <a:gd name="connsiteY4" fmla="*/ 2914650 h 2914650"/>
                      <a:gd name="connsiteX5" fmla="*/ 0 w 333375"/>
                      <a:gd name="connsiteY5" fmla="*/ 2752725 h 2914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3375" h="2914650">
                        <a:moveTo>
                          <a:pt x="0" y="2752725"/>
                        </a:moveTo>
                        <a:lnTo>
                          <a:pt x="0" y="2752725"/>
                        </a:lnTo>
                        <a:lnTo>
                          <a:pt x="19050" y="180975"/>
                        </a:lnTo>
                        <a:lnTo>
                          <a:pt x="333375" y="0"/>
                        </a:lnTo>
                        <a:lnTo>
                          <a:pt x="333375" y="2914650"/>
                        </a:lnTo>
                        <a:lnTo>
                          <a:pt x="0" y="2752725"/>
                        </a:lnTo>
                        <a:close/>
                      </a:path>
                    </a:pathLst>
                  </a:custGeom>
                  <a:grp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hr-HR" b="1" dirty="0" smtClean="0">
                        <a:solidFill>
                          <a:schemeClr val="tx1"/>
                        </a:solidFill>
                      </a:rPr>
                      <a:t>U</a:t>
                    </a:r>
                  </a:p>
                  <a:p>
                    <a:pPr algn="ctr"/>
                    <a:r>
                      <a:rPr lang="hr-HR" b="1" dirty="0" smtClean="0">
                        <a:solidFill>
                          <a:schemeClr val="tx1"/>
                        </a:solidFill>
                      </a:rPr>
                      <a:t>Č</a:t>
                    </a:r>
                  </a:p>
                  <a:p>
                    <a:pPr algn="ctr"/>
                    <a:r>
                      <a:rPr lang="hr-HR" b="1" dirty="0" smtClean="0">
                        <a:solidFill>
                          <a:schemeClr val="tx1"/>
                        </a:solidFill>
                      </a:rPr>
                      <a:t>I</a:t>
                    </a:r>
                  </a:p>
                  <a:p>
                    <a:pPr algn="ctr"/>
                    <a:r>
                      <a:rPr lang="hr-HR" b="1" dirty="0" smtClean="0">
                        <a:solidFill>
                          <a:schemeClr val="tx1"/>
                        </a:solidFill>
                      </a:rPr>
                      <a:t>N</a:t>
                    </a:r>
                  </a:p>
                  <a:p>
                    <a:pPr algn="ctr"/>
                    <a:r>
                      <a:rPr lang="hr-HR" b="1" dirty="0" smtClean="0">
                        <a:solidFill>
                          <a:schemeClr val="tx1"/>
                        </a:solidFill>
                      </a:rPr>
                      <a:t>C</a:t>
                    </a:r>
                  </a:p>
                  <a:p>
                    <a:pPr algn="ctr"/>
                    <a:r>
                      <a:rPr lang="hr-HR" b="1" dirty="0" smtClean="0">
                        <a:solidFill>
                          <a:schemeClr val="tx1"/>
                        </a:solidFill>
                      </a:rPr>
                      <a:t>I</a:t>
                    </a:r>
                    <a:endParaRPr lang="hr-HR" b="1" dirty="0">
                      <a:solidFill>
                        <a:schemeClr val="tx1"/>
                      </a:solidFill>
                    </a:endParaRPr>
                  </a:p>
                </p:txBody>
              </p:sp>
            </p:grpSp>
            <p:cxnSp>
              <p:nvCxnSpPr>
                <p:cNvPr id="50" name="Ravni poveznik 49"/>
                <p:cNvCxnSpPr/>
                <p:nvPr/>
              </p:nvCxnSpPr>
              <p:spPr>
                <a:xfrm rot="10800000">
                  <a:off x="6411763" y="4847067"/>
                  <a:ext cx="1690073" cy="519785"/>
                </a:xfrm>
                <a:prstGeom prst="line">
                  <a:avLst/>
                </a:prstGeom>
                <a:ln w="3175">
                  <a:solidFill>
                    <a:schemeClr val="bg1"/>
                  </a:solidFill>
                  <a:prstDash val="dash"/>
                </a:ln>
              </p:spPr>
              <p:style>
                <a:lnRef idx="2">
                  <a:schemeClr val="accent1"/>
                </a:lnRef>
                <a:fillRef idx="0">
                  <a:schemeClr val="accent1"/>
                </a:fillRef>
                <a:effectRef idx="1">
                  <a:schemeClr val="accent1"/>
                </a:effectRef>
                <a:fontRef idx="minor">
                  <a:schemeClr val="tx1"/>
                </a:fontRef>
              </p:style>
            </p:cxnSp>
            <p:cxnSp>
              <p:nvCxnSpPr>
                <p:cNvPr id="51" name="Ravni poveznik 50"/>
                <p:cNvCxnSpPr/>
                <p:nvPr/>
              </p:nvCxnSpPr>
              <p:spPr>
                <a:xfrm rot="10800000">
                  <a:off x="6411763" y="4667085"/>
                  <a:ext cx="1690073" cy="181421"/>
                </a:xfrm>
                <a:prstGeom prst="line">
                  <a:avLst/>
                </a:prstGeom>
                <a:ln w="3175">
                  <a:solidFill>
                    <a:schemeClr val="bg1"/>
                  </a:solidFill>
                  <a:prstDash val="dash"/>
                </a:ln>
              </p:spPr>
              <p:style>
                <a:lnRef idx="2">
                  <a:schemeClr val="accent1"/>
                </a:lnRef>
                <a:fillRef idx="0">
                  <a:schemeClr val="accent1"/>
                </a:fillRef>
                <a:effectRef idx="1">
                  <a:schemeClr val="accent1"/>
                </a:effectRef>
                <a:fontRef idx="minor">
                  <a:schemeClr val="tx1"/>
                </a:fontRef>
              </p:style>
            </p:cxnSp>
            <p:cxnSp>
              <p:nvCxnSpPr>
                <p:cNvPr id="52" name="Ravni poveznik 51"/>
                <p:cNvCxnSpPr/>
                <p:nvPr/>
              </p:nvCxnSpPr>
              <p:spPr>
                <a:xfrm rot="10800000" flipV="1">
                  <a:off x="6411763" y="4330160"/>
                  <a:ext cx="1690073" cy="115188"/>
                </a:xfrm>
                <a:prstGeom prst="line">
                  <a:avLst/>
                </a:prstGeom>
                <a:ln w="3175">
                  <a:solidFill>
                    <a:schemeClr val="bg1"/>
                  </a:solidFill>
                  <a:prstDash val="dash"/>
                </a:ln>
              </p:spPr>
              <p:style>
                <a:lnRef idx="2">
                  <a:schemeClr val="accent1"/>
                </a:lnRef>
                <a:fillRef idx="0">
                  <a:schemeClr val="accent1"/>
                </a:fillRef>
                <a:effectRef idx="1">
                  <a:schemeClr val="accent1"/>
                </a:effectRef>
                <a:fontRef idx="minor">
                  <a:schemeClr val="tx1"/>
                </a:fontRef>
              </p:style>
            </p:cxnSp>
            <p:cxnSp>
              <p:nvCxnSpPr>
                <p:cNvPr id="53" name="Ravni poveznik 52"/>
                <p:cNvCxnSpPr/>
                <p:nvPr/>
              </p:nvCxnSpPr>
              <p:spPr>
                <a:xfrm rot="10800000" flipV="1">
                  <a:off x="6411763" y="3813146"/>
                  <a:ext cx="1690074" cy="518345"/>
                </a:xfrm>
                <a:prstGeom prst="line">
                  <a:avLst/>
                </a:prstGeom>
                <a:ln w="3175">
                  <a:solidFill>
                    <a:schemeClr val="bg1"/>
                  </a:solidFill>
                  <a:prstDash val="dash"/>
                </a:ln>
              </p:spPr>
              <p:style>
                <a:lnRef idx="2">
                  <a:schemeClr val="accent1"/>
                </a:lnRef>
                <a:fillRef idx="0">
                  <a:schemeClr val="accent1"/>
                </a:fillRef>
                <a:effectRef idx="1">
                  <a:schemeClr val="accent1"/>
                </a:effectRef>
                <a:fontRef idx="minor">
                  <a:schemeClr val="tx1"/>
                </a:fontRef>
              </p:style>
            </p:cxnSp>
          </p:grpSp>
          <p:grpSp>
            <p:nvGrpSpPr>
              <p:cNvPr id="56" name="Grupa 74"/>
              <p:cNvGrpSpPr/>
              <p:nvPr/>
            </p:nvGrpSpPr>
            <p:grpSpPr>
              <a:xfrm flipH="1" flipV="1">
                <a:off x="8889429" y="3713300"/>
                <a:ext cx="1143008" cy="1214446"/>
                <a:chOff x="4610378" y="3861618"/>
                <a:chExt cx="857256" cy="1214446"/>
              </a:xfrm>
              <a:solidFill>
                <a:srgbClr val="FFCCCC"/>
              </a:solidFill>
            </p:grpSpPr>
            <p:sp>
              <p:nvSpPr>
                <p:cNvPr id="57" name="Pravokutnik 56"/>
                <p:cNvSpPr/>
                <p:nvPr/>
              </p:nvSpPr>
              <p:spPr>
                <a:xfrm>
                  <a:off x="4610378" y="3861618"/>
                  <a:ext cx="71438" cy="285752"/>
                </a:xfrm>
                <a:prstGeom prst="rect">
                  <a:avLst/>
                </a:prstGeom>
                <a:grpFill/>
                <a:ln>
                  <a:solidFill>
                    <a:srgbClr val="FF9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58" name="Pravokutnik 57"/>
                <p:cNvSpPr/>
                <p:nvPr/>
              </p:nvSpPr>
              <p:spPr>
                <a:xfrm>
                  <a:off x="4905654" y="4575998"/>
                  <a:ext cx="71438" cy="285752"/>
                </a:xfrm>
                <a:prstGeom prst="rect">
                  <a:avLst/>
                </a:prstGeom>
                <a:grpFill/>
                <a:ln>
                  <a:solidFill>
                    <a:srgbClr val="FF9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59" name="Pravokutnik 58"/>
                <p:cNvSpPr/>
                <p:nvPr/>
              </p:nvSpPr>
              <p:spPr>
                <a:xfrm>
                  <a:off x="5396196" y="4218808"/>
                  <a:ext cx="71438" cy="285752"/>
                </a:xfrm>
                <a:prstGeom prst="rect">
                  <a:avLst/>
                </a:prstGeom>
                <a:grpFill/>
                <a:ln>
                  <a:solidFill>
                    <a:srgbClr val="FF9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60" name="Pravokutnik 59"/>
                <p:cNvSpPr/>
                <p:nvPr/>
              </p:nvSpPr>
              <p:spPr>
                <a:xfrm>
                  <a:off x="5253320" y="4790312"/>
                  <a:ext cx="71438" cy="285752"/>
                </a:xfrm>
                <a:prstGeom prst="rect">
                  <a:avLst/>
                </a:prstGeom>
                <a:grpFill/>
                <a:ln>
                  <a:solidFill>
                    <a:srgbClr val="FF9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grpSp>
          <p:cxnSp>
            <p:nvCxnSpPr>
              <p:cNvPr id="61" name="Ravni poveznik 60"/>
              <p:cNvCxnSpPr/>
              <p:nvPr/>
            </p:nvCxnSpPr>
            <p:spPr>
              <a:xfrm>
                <a:off x="6159430" y="1409044"/>
                <a:ext cx="32443" cy="4608812"/>
              </a:xfrm>
              <a:prstGeom prst="line">
                <a:avLst/>
              </a:prstGeom>
              <a:ln w="28575">
                <a:solidFill>
                  <a:srgbClr val="0070C0"/>
                </a:solidFill>
                <a:prstDash val="sysDash"/>
              </a:ln>
            </p:spPr>
            <p:style>
              <a:lnRef idx="2">
                <a:schemeClr val="accent1"/>
              </a:lnRef>
              <a:fillRef idx="0">
                <a:schemeClr val="accent1"/>
              </a:fillRef>
              <a:effectRef idx="1">
                <a:schemeClr val="accent1"/>
              </a:effectRef>
              <a:fontRef idx="minor">
                <a:schemeClr val="tx1"/>
              </a:fontRef>
            </p:style>
          </p:cxnSp>
          <p:cxnSp>
            <p:nvCxnSpPr>
              <p:cNvPr id="62" name="Ravni poveznik 61"/>
              <p:cNvCxnSpPr/>
              <p:nvPr/>
            </p:nvCxnSpPr>
            <p:spPr>
              <a:xfrm>
                <a:off x="7847417" y="1841091"/>
                <a:ext cx="48005" cy="3816424"/>
              </a:xfrm>
              <a:prstGeom prst="line">
                <a:avLst/>
              </a:prstGeom>
              <a:ln w="28575">
                <a:solidFill>
                  <a:srgbClr val="00B050"/>
                </a:solidFill>
                <a:prstDash val="sysDash"/>
              </a:ln>
            </p:spPr>
            <p:style>
              <a:lnRef idx="2">
                <a:schemeClr val="accent1"/>
              </a:lnRef>
              <a:fillRef idx="0">
                <a:schemeClr val="accent1"/>
              </a:fillRef>
              <a:effectRef idx="1">
                <a:schemeClr val="accent1"/>
              </a:effectRef>
              <a:fontRef idx="minor">
                <a:schemeClr val="tx1"/>
              </a:fontRef>
            </p:style>
          </p:cxnSp>
          <p:sp>
            <p:nvSpPr>
              <p:cNvPr id="63" name="Elipsa 62"/>
              <p:cNvSpPr/>
              <p:nvPr/>
            </p:nvSpPr>
            <p:spPr>
              <a:xfrm>
                <a:off x="7559383" y="2777195"/>
                <a:ext cx="672075" cy="2808312"/>
              </a:xfrm>
              <a:prstGeom prst="ellipse">
                <a:avLst/>
              </a:prstGeom>
              <a:gradFill flip="none" rotWithShape="1">
                <a:gsLst>
                  <a:gs pos="23000">
                    <a:srgbClr val="FFF200"/>
                  </a:gs>
                  <a:gs pos="45000">
                    <a:srgbClr val="FF7A00"/>
                  </a:gs>
                  <a:gs pos="70000">
                    <a:srgbClr val="FF0300"/>
                  </a:gs>
                  <a:gs pos="100000">
                    <a:srgbClr val="4D0808"/>
                  </a:gs>
                </a:gsLst>
                <a:lin ang="0" scaled="1"/>
                <a:tileRect/>
              </a:gradFill>
              <a:ln w="28575">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hr-HR" sz="1200" b="1" dirty="0" smtClean="0">
                    <a:solidFill>
                      <a:schemeClr val="tx1"/>
                    </a:solidFill>
                    <a:latin typeface="Arial Black" pitchFamily="34" charset="0"/>
                  </a:rPr>
                  <a:t>Š</a:t>
                </a:r>
              </a:p>
              <a:p>
                <a:pPr algn="ctr"/>
                <a:r>
                  <a:rPr lang="hr-HR" sz="1200" b="1" dirty="0" smtClean="0">
                    <a:solidFill>
                      <a:schemeClr val="tx1"/>
                    </a:solidFill>
                    <a:latin typeface="Arial Black" pitchFamily="34" charset="0"/>
                  </a:rPr>
                  <a:t>T</a:t>
                </a:r>
              </a:p>
              <a:p>
                <a:pPr algn="ctr"/>
                <a:r>
                  <a:rPr lang="hr-HR" sz="1200" b="1" dirty="0" smtClean="0">
                    <a:solidFill>
                      <a:schemeClr val="tx1"/>
                    </a:solidFill>
                    <a:latin typeface="Arial Black" pitchFamily="34" charset="0"/>
                  </a:rPr>
                  <a:t>E</a:t>
                </a:r>
              </a:p>
              <a:p>
                <a:pPr algn="ctr"/>
                <a:r>
                  <a:rPr lang="hr-HR" sz="1200" b="1" dirty="0" smtClean="0">
                    <a:solidFill>
                      <a:schemeClr val="tx1"/>
                    </a:solidFill>
                    <a:latin typeface="Arial Black" pitchFamily="34" charset="0"/>
                  </a:rPr>
                  <a:t>T</a:t>
                </a:r>
              </a:p>
              <a:p>
                <a:pPr algn="ctr"/>
                <a:r>
                  <a:rPr lang="hr-HR" sz="1200" b="1" dirty="0" smtClean="0">
                    <a:solidFill>
                      <a:schemeClr val="tx1"/>
                    </a:solidFill>
                    <a:latin typeface="Arial Black" pitchFamily="34" charset="0"/>
                  </a:rPr>
                  <a:t>N</a:t>
                </a:r>
              </a:p>
              <a:p>
                <a:pPr algn="ctr"/>
                <a:r>
                  <a:rPr lang="hr-HR" sz="1200" b="1" dirty="0" smtClean="0">
                    <a:solidFill>
                      <a:schemeClr val="tx1"/>
                    </a:solidFill>
                    <a:latin typeface="Arial Black" pitchFamily="34" charset="0"/>
                  </a:rPr>
                  <a:t>I</a:t>
                </a:r>
              </a:p>
              <a:p>
                <a:pPr algn="ctr"/>
                <a:endParaRPr lang="hr-HR" sz="1200" b="1" dirty="0" smtClean="0">
                  <a:solidFill>
                    <a:schemeClr val="tx1"/>
                  </a:solidFill>
                  <a:latin typeface="Arial Black" pitchFamily="34" charset="0"/>
                </a:endParaRPr>
              </a:p>
              <a:p>
                <a:pPr algn="ctr"/>
                <a:r>
                  <a:rPr lang="hr-HR" sz="1200" b="1" dirty="0" smtClean="0">
                    <a:solidFill>
                      <a:schemeClr val="tx1"/>
                    </a:solidFill>
                    <a:latin typeface="Arial Black" pitchFamily="34" charset="0"/>
                  </a:rPr>
                  <a:t>D</a:t>
                </a:r>
              </a:p>
              <a:p>
                <a:pPr algn="ctr"/>
                <a:r>
                  <a:rPr lang="hr-HR" sz="1200" b="1" dirty="0" smtClean="0">
                    <a:solidFill>
                      <a:schemeClr val="tx1"/>
                    </a:solidFill>
                    <a:latin typeface="Arial Black" pitchFamily="34" charset="0"/>
                  </a:rPr>
                  <a:t>O</a:t>
                </a:r>
              </a:p>
              <a:p>
                <a:pPr algn="ctr"/>
                <a:r>
                  <a:rPr lang="hr-HR" sz="1200" b="1" dirty="0" smtClean="0">
                    <a:solidFill>
                      <a:schemeClr val="tx1"/>
                    </a:solidFill>
                    <a:latin typeface="Arial Black" pitchFamily="34" charset="0"/>
                  </a:rPr>
                  <a:t>G</a:t>
                </a:r>
              </a:p>
              <a:p>
                <a:pPr algn="ctr"/>
                <a:r>
                  <a:rPr lang="hr-HR" sz="1200" b="1" dirty="0" smtClean="0">
                    <a:solidFill>
                      <a:schemeClr val="tx1"/>
                    </a:solidFill>
                    <a:latin typeface="Arial Black" pitchFamily="34" charset="0"/>
                  </a:rPr>
                  <a:t>A</a:t>
                </a:r>
              </a:p>
              <a:p>
                <a:pPr algn="ctr"/>
                <a:r>
                  <a:rPr lang="hr-HR" sz="1200" b="1" dirty="0" smtClean="0">
                    <a:solidFill>
                      <a:schemeClr val="tx1"/>
                    </a:solidFill>
                    <a:latin typeface="Arial Black" pitchFamily="34" charset="0"/>
                  </a:rPr>
                  <a:t>Đ</a:t>
                </a:r>
              </a:p>
              <a:p>
                <a:pPr algn="ctr"/>
                <a:r>
                  <a:rPr lang="hr-HR" sz="1200" b="1" dirty="0" smtClean="0">
                    <a:solidFill>
                      <a:schemeClr val="tx1"/>
                    </a:solidFill>
                    <a:latin typeface="Arial Black" pitchFamily="34" charset="0"/>
                  </a:rPr>
                  <a:t>A</a:t>
                </a:r>
              </a:p>
              <a:p>
                <a:pPr algn="ctr"/>
                <a:r>
                  <a:rPr lang="hr-HR" sz="1200" b="1" dirty="0" smtClean="0">
                    <a:solidFill>
                      <a:schemeClr val="tx1"/>
                    </a:solidFill>
                    <a:latin typeface="Arial Black" pitchFamily="34" charset="0"/>
                  </a:rPr>
                  <a:t>J</a:t>
                </a:r>
                <a:endParaRPr lang="hr-HR" sz="1200" b="1" dirty="0">
                  <a:solidFill>
                    <a:schemeClr val="tx1"/>
                  </a:solidFill>
                  <a:latin typeface="Arial Black" pitchFamily="34" charset="0"/>
                </a:endParaRPr>
              </a:p>
            </p:txBody>
          </p:sp>
          <p:cxnSp>
            <p:nvCxnSpPr>
              <p:cNvPr id="64" name="Ravni poveznik 63"/>
              <p:cNvCxnSpPr/>
              <p:nvPr/>
            </p:nvCxnSpPr>
            <p:spPr>
              <a:xfrm>
                <a:off x="9648395" y="2201132"/>
                <a:ext cx="0" cy="3816424"/>
              </a:xfrm>
              <a:prstGeom prst="line">
                <a:avLst/>
              </a:prstGeom>
              <a:ln w="28575">
                <a:solidFill>
                  <a:srgbClr val="FF3399"/>
                </a:solidFill>
                <a:prstDash val="sysDash"/>
              </a:ln>
            </p:spPr>
            <p:style>
              <a:lnRef idx="2">
                <a:schemeClr val="accent1"/>
              </a:lnRef>
              <a:fillRef idx="0">
                <a:schemeClr val="accent1"/>
              </a:fillRef>
              <a:effectRef idx="1">
                <a:schemeClr val="accent1"/>
              </a:effectRef>
              <a:fontRef idx="minor">
                <a:schemeClr val="tx1"/>
              </a:fontRef>
            </p:style>
          </p:cxnSp>
          <p:sp>
            <p:nvSpPr>
              <p:cNvPr id="70" name="Strelica udesno 69"/>
              <p:cNvSpPr/>
              <p:nvPr/>
            </p:nvSpPr>
            <p:spPr>
              <a:xfrm>
                <a:off x="4175787" y="5873539"/>
                <a:ext cx="3840427" cy="864096"/>
              </a:xfrm>
              <a:prstGeom prst="rightArrow">
                <a:avLst/>
              </a:prstGeom>
              <a:gradFill flip="none" rotWithShape="1">
                <a:gsLst>
                  <a:gs pos="41000">
                    <a:srgbClr val="92D050"/>
                  </a:gs>
                  <a:gs pos="50000">
                    <a:schemeClr val="accent1">
                      <a:tint val="44500"/>
                      <a:satMod val="160000"/>
                    </a:schemeClr>
                  </a:gs>
                  <a:gs pos="100000">
                    <a:schemeClr val="accent1">
                      <a:tint val="23500"/>
                      <a:satMod val="160000"/>
                    </a:schemeClr>
                  </a:gs>
                </a:gsLst>
                <a:lin ang="10800000" scaled="1"/>
                <a:tileRect/>
              </a:gra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1200" b="1" dirty="0" smtClean="0">
                    <a:solidFill>
                      <a:schemeClr val="tx1"/>
                    </a:solidFill>
                  </a:rPr>
                  <a:t>UPRAVLJANJE VJEROJATNOSTIMA</a:t>
                </a:r>
              </a:p>
              <a:p>
                <a:pPr algn="ctr"/>
                <a:r>
                  <a:rPr lang="hr-HR" sz="1200" b="1" dirty="0" smtClean="0">
                    <a:solidFill>
                      <a:schemeClr val="tx1"/>
                    </a:solidFill>
                  </a:rPr>
                  <a:t>NASTANKA ŠTETNOG DOGAĐAJA</a:t>
                </a:r>
                <a:endParaRPr lang="hr-HR" sz="1200" b="1" dirty="0">
                  <a:solidFill>
                    <a:schemeClr val="tx1"/>
                  </a:solidFill>
                </a:endParaRPr>
              </a:p>
            </p:txBody>
          </p:sp>
          <p:sp>
            <p:nvSpPr>
              <p:cNvPr id="71" name="Strelica udesno 70"/>
              <p:cNvSpPr/>
              <p:nvPr/>
            </p:nvSpPr>
            <p:spPr>
              <a:xfrm>
                <a:off x="8112224" y="5873539"/>
                <a:ext cx="3552395" cy="864096"/>
              </a:xfrm>
              <a:prstGeom prst="rightArrow">
                <a:avLst/>
              </a:prstGeom>
              <a:gradFill flip="none" rotWithShape="1">
                <a:gsLst>
                  <a:gs pos="0">
                    <a:srgbClr val="FFC000"/>
                  </a:gs>
                  <a:gs pos="50000">
                    <a:srgbClr val="FFCCCC">
                      <a:shade val="67500"/>
                      <a:satMod val="115000"/>
                    </a:srgbClr>
                  </a:gs>
                  <a:gs pos="100000">
                    <a:srgbClr val="FFCCCC">
                      <a:shade val="100000"/>
                      <a:satMod val="115000"/>
                    </a:srgbClr>
                  </a:gs>
                </a:gsLst>
                <a:lin ang="10800000" scaled="1"/>
                <a:tileRect/>
              </a:gradFill>
              <a:ln>
                <a:solidFill>
                  <a:srgbClr val="FF9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1300" b="1" dirty="0" smtClean="0">
                    <a:solidFill>
                      <a:schemeClr val="tx1"/>
                    </a:solidFill>
                  </a:rPr>
                  <a:t>UPRAVLJANJE POSLJEDICAMA</a:t>
                </a:r>
              </a:p>
              <a:p>
                <a:pPr algn="ctr"/>
                <a:r>
                  <a:rPr lang="hr-HR" sz="1300" b="1" dirty="0" smtClean="0">
                    <a:solidFill>
                      <a:schemeClr val="tx1"/>
                    </a:solidFill>
                  </a:rPr>
                  <a:t>NASTALOG ŠTETNOG DOGAĐAJA</a:t>
                </a:r>
                <a:endParaRPr lang="hr-HR" sz="1300" b="1" dirty="0">
                  <a:solidFill>
                    <a:schemeClr val="tx1"/>
                  </a:solidFill>
                </a:endParaRPr>
              </a:p>
            </p:txBody>
          </p:sp>
          <p:sp>
            <p:nvSpPr>
              <p:cNvPr id="72" name="Strelica lijevo-desno 71"/>
              <p:cNvSpPr/>
              <p:nvPr/>
            </p:nvSpPr>
            <p:spPr>
              <a:xfrm flipH="1">
                <a:off x="6096000" y="5513500"/>
                <a:ext cx="3744416" cy="504056"/>
              </a:xfrm>
              <a:prstGeom prst="leftRightArrow">
                <a:avLst/>
              </a:prstGeom>
              <a:gradFill flip="none" rotWithShape="1">
                <a:gsLst>
                  <a:gs pos="39000">
                    <a:srgbClr val="FF99FF"/>
                  </a:gs>
                  <a:gs pos="50000">
                    <a:srgbClr val="99FF33">
                      <a:shade val="67500"/>
                      <a:satMod val="115000"/>
                    </a:srgbClr>
                  </a:gs>
                  <a:gs pos="100000">
                    <a:srgbClr val="99FF33">
                      <a:shade val="100000"/>
                      <a:satMod val="115000"/>
                    </a:srgb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dirty="0" smtClean="0">
                    <a:solidFill>
                      <a:schemeClr val="tx1"/>
                    </a:solidFill>
                  </a:rPr>
                  <a:t>TRETIRANJE RIZIKA</a:t>
                </a:r>
                <a:endParaRPr lang="hr-HR" dirty="0">
                  <a:solidFill>
                    <a:schemeClr val="tx1"/>
                  </a:solidFill>
                </a:endParaRPr>
              </a:p>
            </p:txBody>
          </p:sp>
        </p:grpSp>
        <p:sp>
          <p:nvSpPr>
            <p:cNvPr id="65" name="Prostoručno 64"/>
            <p:cNvSpPr/>
            <p:nvPr/>
          </p:nvSpPr>
          <p:spPr>
            <a:xfrm>
              <a:off x="1897627" y="2245356"/>
              <a:ext cx="472620" cy="3054923"/>
            </a:xfrm>
            <a:custGeom>
              <a:avLst/>
              <a:gdLst>
                <a:gd name="connsiteX0" fmla="*/ 0 w 419100"/>
                <a:gd name="connsiteY0" fmla="*/ 0 h 2924175"/>
                <a:gd name="connsiteX1" fmla="*/ 419100 w 419100"/>
                <a:gd name="connsiteY1" fmla="*/ 238125 h 2924175"/>
                <a:gd name="connsiteX2" fmla="*/ 409575 w 419100"/>
                <a:gd name="connsiteY2" fmla="*/ 2705100 h 2924175"/>
                <a:gd name="connsiteX3" fmla="*/ 0 w 419100"/>
                <a:gd name="connsiteY3" fmla="*/ 2924175 h 2924175"/>
                <a:gd name="connsiteX4" fmla="*/ 0 w 419100"/>
                <a:gd name="connsiteY4" fmla="*/ 0 h 2924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9100" h="2924175">
                  <a:moveTo>
                    <a:pt x="0" y="0"/>
                  </a:moveTo>
                  <a:lnTo>
                    <a:pt x="419100" y="238125"/>
                  </a:lnTo>
                  <a:lnTo>
                    <a:pt x="409575" y="2705100"/>
                  </a:lnTo>
                  <a:lnTo>
                    <a:pt x="0" y="2924175"/>
                  </a:lnTo>
                  <a:lnTo>
                    <a:pt x="0" y="0"/>
                  </a:lnTo>
                  <a:close/>
                </a:path>
              </a:pathLst>
            </a:custGeom>
            <a:solidFill>
              <a:srgbClr val="FF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hr-HR" sz="2800" b="1" dirty="0" smtClean="0">
                  <a:solidFill>
                    <a:schemeClr val="bg1"/>
                  </a:solidFill>
                </a:rPr>
                <a:t>R</a:t>
              </a:r>
            </a:p>
            <a:p>
              <a:pPr algn="ctr"/>
              <a:r>
                <a:rPr lang="hr-HR" sz="2800" b="1" dirty="0" smtClean="0">
                  <a:solidFill>
                    <a:schemeClr val="bg1"/>
                  </a:solidFill>
                </a:rPr>
                <a:t>I    Z</a:t>
              </a:r>
            </a:p>
            <a:p>
              <a:pPr algn="ctr"/>
              <a:r>
                <a:rPr lang="hr-HR" sz="2800" b="1" dirty="0" smtClean="0">
                  <a:solidFill>
                    <a:schemeClr val="bg1"/>
                  </a:solidFill>
                </a:rPr>
                <a:t>I</a:t>
              </a:r>
            </a:p>
            <a:p>
              <a:pPr algn="ctr"/>
              <a:r>
                <a:rPr lang="hr-HR" sz="2800" b="1" dirty="0" smtClean="0">
                  <a:solidFill>
                    <a:schemeClr val="bg1"/>
                  </a:solidFill>
                </a:rPr>
                <a:t>CI  </a:t>
              </a:r>
              <a:endParaRPr lang="hr-HR" sz="2800" b="1" dirty="0">
                <a:solidFill>
                  <a:schemeClr val="bg1"/>
                </a:solidFill>
              </a:endParaRPr>
            </a:p>
          </p:txBody>
        </p:sp>
      </p:grpSp>
      <p:sp>
        <p:nvSpPr>
          <p:cNvPr id="4" name="Elipsa 3"/>
          <p:cNvSpPr/>
          <p:nvPr/>
        </p:nvSpPr>
        <p:spPr>
          <a:xfrm>
            <a:off x="1259459" y="93403"/>
            <a:ext cx="10711230" cy="2169244"/>
          </a:xfrm>
          <a:prstGeom prst="ellipse">
            <a:avLst/>
          </a:prstGeom>
          <a:noFill/>
          <a:ln w="5715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Tree>
    <p:extLst>
      <p:ext uri="{BB962C8B-B14F-4D97-AF65-F5344CB8AC3E}">
        <p14:creationId xmlns:p14="http://schemas.microsoft.com/office/powerpoint/2010/main" val="1256686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2000"/>
                                        <p:tgtEl>
                                          <p:spTgt spid="2"/>
                                        </p:tgtEl>
                                      </p:cBhvr>
                                    </p:animEffect>
                                  </p:childTnLst>
                                </p:cTn>
                              </p:par>
                            </p:childTnLst>
                          </p:cTn>
                        </p:par>
                        <p:par>
                          <p:cTn id="8" fill="hold">
                            <p:stCondLst>
                              <p:cond delay="2000"/>
                            </p:stCondLst>
                            <p:childTnLst>
                              <p:par>
                                <p:cTn id="9" presetID="22" presetClass="entr" presetSubtype="8"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ipe(left)">
                                      <p:cBhvr>
                                        <p:cTn id="11"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utnik 1"/>
          <p:cNvSpPr/>
          <p:nvPr/>
        </p:nvSpPr>
        <p:spPr>
          <a:xfrm>
            <a:off x="176426" y="187699"/>
            <a:ext cx="2948157" cy="6495393"/>
          </a:xfrm>
          <a:prstGeom prst="rect">
            <a:avLst/>
          </a:prstGeom>
          <a:solidFill>
            <a:srgbClr val="66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dirty="0"/>
          </a:p>
        </p:txBody>
      </p:sp>
      <p:sp>
        <p:nvSpPr>
          <p:cNvPr id="67" name="Pravokutnik 66"/>
          <p:cNvSpPr/>
          <p:nvPr/>
        </p:nvSpPr>
        <p:spPr>
          <a:xfrm>
            <a:off x="6090731" y="194433"/>
            <a:ext cx="2942907" cy="6495393"/>
          </a:xfrm>
          <a:prstGeom prst="rect">
            <a:avLst/>
          </a:prstGeom>
          <a:solidFill>
            <a:srgbClr val="FF99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68" name="Pravokutnik 67"/>
          <p:cNvSpPr/>
          <p:nvPr/>
        </p:nvSpPr>
        <p:spPr>
          <a:xfrm>
            <a:off x="9066086" y="194433"/>
            <a:ext cx="2942907" cy="6495393"/>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66" name="Pravokutnik 65"/>
          <p:cNvSpPr/>
          <p:nvPr/>
        </p:nvSpPr>
        <p:spPr>
          <a:xfrm>
            <a:off x="3166453" y="204952"/>
            <a:ext cx="2858818" cy="6495393"/>
          </a:xfrm>
          <a:prstGeom prst="rect">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dirty="0"/>
          </a:p>
        </p:txBody>
      </p:sp>
      <p:grpSp>
        <p:nvGrpSpPr>
          <p:cNvPr id="6" name="Grupa 5"/>
          <p:cNvGrpSpPr/>
          <p:nvPr/>
        </p:nvGrpSpPr>
        <p:grpSpPr>
          <a:xfrm>
            <a:off x="188481" y="996791"/>
            <a:ext cx="12250873" cy="850719"/>
            <a:chOff x="188481" y="996791"/>
            <a:chExt cx="12250873" cy="850719"/>
          </a:xfrm>
        </p:grpSpPr>
        <p:sp>
          <p:nvSpPr>
            <p:cNvPr id="18" name="Prostoručno 17"/>
            <p:cNvSpPr/>
            <p:nvPr/>
          </p:nvSpPr>
          <p:spPr>
            <a:xfrm>
              <a:off x="188481" y="996791"/>
              <a:ext cx="11893721" cy="846915"/>
            </a:xfrm>
            <a:custGeom>
              <a:avLst/>
              <a:gdLst>
                <a:gd name="connsiteX0" fmla="*/ 12192 w 5571744"/>
                <a:gd name="connsiteY0" fmla="*/ 560832 h 707136"/>
                <a:gd name="connsiteX1" fmla="*/ 12192 w 5571744"/>
                <a:gd name="connsiteY1" fmla="*/ 560832 h 707136"/>
                <a:gd name="connsiteX2" fmla="*/ 3877056 w 5571744"/>
                <a:gd name="connsiteY2" fmla="*/ 573024 h 707136"/>
                <a:gd name="connsiteX3" fmla="*/ 4608576 w 5571744"/>
                <a:gd name="connsiteY3" fmla="*/ 0 h 707136"/>
                <a:gd name="connsiteX4" fmla="*/ 5571744 w 5571744"/>
                <a:gd name="connsiteY4" fmla="*/ 0 h 707136"/>
                <a:gd name="connsiteX5" fmla="*/ 5559552 w 5571744"/>
                <a:gd name="connsiteY5" fmla="*/ 707136 h 707136"/>
                <a:gd name="connsiteX6" fmla="*/ 0 w 5571744"/>
                <a:gd name="connsiteY6" fmla="*/ 707136 h 707136"/>
                <a:gd name="connsiteX7" fmla="*/ 12192 w 5571744"/>
                <a:gd name="connsiteY7" fmla="*/ 560832 h 707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571744" h="707136">
                  <a:moveTo>
                    <a:pt x="12192" y="560832"/>
                  </a:moveTo>
                  <a:lnTo>
                    <a:pt x="12192" y="560832"/>
                  </a:lnTo>
                  <a:lnTo>
                    <a:pt x="3877056" y="573024"/>
                  </a:lnTo>
                  <a:lnTo>
                    <a:pt x="4608576" y="0"/>
                  </a:lnTo>
                  <a:lnTo>
                    <a:pt x="5571744" y="0"/>
                  </a:lnTo>
                  <a:lnTo>
                    <a:pt x="5559552" y="707136"/>
                  </a:lnTo>
                  <a:lnTo>
                    <a:pt x="0" y="707136"/>
                  </a:lnTo>
                  <a:lnTo>
                    <a:pt x="12192" y="560832"/>
                  </a:lnTo>
                  <a:close/>
                </a:path>
              </a:pathLst>
            </a:custGeom>
            <a:solidFill>
              <a:srgbClr val="FFC000"/>
            </a:solidFill>
            <a:ln>
              <a:solidFill>
                <a:schemeClr val="accent2">
                  <a:lumMod val="75000"/>
                </a:schemeClr>
              </a:solidFill>
            </a:ln>
          </p:spPr>
          <p:style>
            <a:lnRef idx="1">
              <a:schemeClr val="accent1"/>
            </a:lnRef>
            <a:fillRef idx="3">
              <a:schemeClr val="accent1"/>
            </a:fillRef>
            <a:effectRef idx="2">
              <a:schemeClr val="accent1"/>
            </a:effectRef>
            <a:fontRef idx="minor">
              <a:schemeClr val="lt1"/>
            </a:fontRef>
          </p:style>
          <p:txBody>
            <a:bodyPr anchor="ctr"/>
            <a:lstStyle/>
            <a:p>
              <a:pPr>
                <a:defRPr/>
              </a:pPr>
              <a:r>
                <a:rPr lang="hr-HR" sz="1200" dirty="0" smtClean="0">
                  <a:solidFill>
                    <a:schemeClr val="tx1"/>
                  </a:solidFill>
                </a:rPr>
                <a:t>						</a:t>
              </a:r>
              <a:r>
                <a:rPr lang="hr-HR" sz="1200" dirty="0">
                  <a:solidFill>
                    <a:schemeClr val="tx1"/>
                  </a:solidFill>
                </a:rPr>
                <a:t>	</a:t>
              </a:r>
              <a:r>
                <a:rPr lang="hr-HR" sz="1200" dirty="0" smtClean="0">
                  <a:solidFill>
                    <a:schemeClr val="tx1"/>
                  </a:solidFill>
                </a:rPr>
                <a:t>                                	</a:t>
              </a:r>
              <a:endParaRPr lang="hr-HR" sz="1200" dirty="0">
                <a:solidFill>
                  <a:schemeClr val="tx1"/>
                </a:solidFill>
              </a:endParaRPr>
            </a:p>
          </p:txBody>
        </p:sp>
        <p:sp>
          <p:nvSpPr>
            <p:cNvPr id="19" name="TekstniOkvir 18"/>
            <p:cNvSpPr txBox="1"/>
            <p:nvPr/>
          </p:nvSpPr>
          <p:spPr>
            <a:xfrm>
              <a:off x="9435133" y="1010520"/>
              <a:ext cx="3004221" cy="836990"/>
            </a:xfrm>
            <a:prstGeom prst="rect">
              <a:avLst/>
            </a:prstGeom>
            <a:noFill/>
          </p:spPr>
          <p:txBody>
            <a:bodyPr wrap="square" rtlCol="0">
              <a:spAutoFit/>
            </a:bodyPr>
            <a:lstStyle/>
            <a:p>
              <a:pPr algn="ctr"/>
              <a:r>
                <a:rPr lang="hr-HR" sz="1600" b="1" dirty="0" smtClean="0"/>
                <a:t>  OPORAVAK I</a:t>
              </a:r>
            </a:p>
            <a:p>
              <a:pPr algn="ctr"/>
              <a:r>
                <a:rPr lang="hr-HR" sz="1600" b="1" dirty="0" smtClean="0"/>
                <a:t>KONTINUITET </a:t>
              </a:r>
            </a:p>
            <a:p>
              <a:pPr algn="ctr"/>
              <a:r>
                <a:rPr lang="hr-HR" sz="1600" b="1" dirty="0" smtClean="0"/>
                <a:t>FUNKCIONIRANJA</a:t>
              </a:r>
              <a:endParaRPr lang="hr-HR" sz="1600" b="1" dirty="0"/>
            </a:p>
          </p:txBody>
        </p:sp>
      </p:grpSp>
      <p:grpSp>
        <p:nvGrpSpPr>
          <p:cNvPr id="4" name="Grupa 3"/>
          <p:cNvGrpSpPr/>
          <p:nvPr/>
        </p:nvGrpSpPr>
        <p:grpSpPr>
          <a:xfrm>
            <a:off x="151124" y="532056"/>
            <a:ext cx="11893725" cy="832841"/>
            <a:chOff x="151124" y="532056"/>
            <a:chExt cx="11893725" cy="832841"/>
          </a:xfrm>
        </p:grpSpPr>
        <p:sp>
          <p:nvSpPr>
            <p:cNvPr id="20" name="Prostoručno 19"/>
            <p:cNvSpPr/>
            <p:nvPr/>
          </p:nvSpPr>
          <p:spPr>
            <a:xfrm>
              <a:off x="151124" y="532056"/>
              <a:ext cx="11893725" cy="832841"/>
            </a:xfrm>
            <a:custGeom>
              <a:avLst/>
              <a:gdLst>
                <a:gd name="connsiteX0" fmla="*/ 0 w 5583936"/>
                <a:gd name="connsiteY0" fmla="*/ 573024 h 719328"/>
                <a:gd name="connsiteX1" fmla="*/ 999744 w 5583936"/>
                <a:gd name="connsiteY1" fmla="*/ 585216 h 719328"/>
                <a:gd name="connsiteX2" fmla="*/ 1719072 w 5583936"/>
                <a:gd name="connsiteY2" fmla="*/ 0 h 719328"/>
                <a:gd name="connsiteX3" fmla="*/ 5583936 w 5583936"/>
                <a:gd name="connsiteY3" fmla="*/ 0 h 719328"/>
                <a:gd name="connsiteX4" fmla="*/ 5583936 w 5583936"/>
                <a:gd name="connsiteY4" fmla="*/ 121920 h 719328"/>
                <a:gd name="connsiteX5" fmla="*/ 3169920 w 5583936"/>
                <a:gd name="connsiteY5" fmla="*/ 121920 h 719328"/>
                <a:gd name="connsiteX6" fmla="*/ 2450592 w 5583936"/>
                <a:gd name="connsiteY6" fmla="*/ 719328 h 719328"/>
                <a:gd name="connsiteX7" fmla="*/ 0 w 5583936"/>
                <a:gd name="connsiteY7" fmla="*/ 719328 h 719328"/>
                <a:gd name="connsiteX8" fmla="*/ 0 w 5583936"/>
                <a:gd name="connsiteY8" fmla="*/ 573024 h 719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583936" h="719328">
                  <a:moveTo>
                    <a:pt x="0" y="573024"/>
                  </a:moveTo>
                  <a:lnTo>
                    <a:pt x="999744" y="585216"/>
                  </a:lnTo>
                  <a:lnTo>
                    <a:pt x="1719072" y="0"/>
                  </a:lnTo>
                  <a:lnTo>
                    <a:pt x="5583936" y="0"/>
                  </a:lnTo>
                  <a:lnTo>
                    <a:pt x="5583936" y="121920"/>
                  </a:lnTo>
                  <a:lnTo>
                    <a:pt x="3169920" y="121920"/>
                  </a:lnTo>
                  <a:lnTo>
                    <a:pt x="2450592" y="719328"/>
                  </a:lnTo>
                  <a:lnTo>
                    <a:pt x="0" y="719328"/>
                  </a:lnTo>
                  <a:cubicBezTo>
                    <a:pt x="12633" y="555102"/>
                    <a:pt x="49660" y="598300"/>
                    <a:pt x="0" y="573024"/>
                  </a:cubicBezTo>
                  <a:close/>
                </a:path>
              </a:pathLst>
            </a:custGeom>
            <a:solidFill>
              <a:srgbClr val="99FF66"/>
            </a:solidFill>
            <a:ln>
              <a:solidFill>
                <a:srgbClr val="00B050"/>
              </a:solidFill>
            </a:ln>
          </p:spPr>
          <p:style>
            <a:lnRef idx="1">
              <a:schemeClr val="accent1"/>
            </a:lnRef>
            <a:fillRef idx="3">
              <a:schemeClr val="accent1"/>
            </a:fillRef>
            <a:effectRef idx="2">
              <a:schemeClr val="accent1"/>
            </a:effectRef>
            <a:fontRef idx="minor">
              <a:schemeClr val="lt1"/>
            </a:fontRef>
          </p:style>
          <p:txBody>
            <a:bodyPr anchor="ctr"/>
            <a:lstStyle/>
            <a:p>
              <a:pPr>
                <a:defRPr/>
              </a:pPr>
              <a:r>
                <a:rPr lang="hr-HR" sz="1200" dirty="0" smtClean="0">
                  <a:solidFill>
                    <a:schemeClr val="tx1"/>
                  </a:solidFill>
                </a:rPr>
                <a:t>                                          </a:t>
              </a:r>
            </a:p>
            <a:p>
              <a:pPr>
                <a:defRPr/>
              </a:pPr>
              <a:r>
                <a:rPr lang="hr-HR" sz="1200" dirty="0">
                  <a:solidFill>
                    <a:schemeClr val="tx1"/>
                  </a:solidFill>
                </a:rPr>
                <a:t> </a:t>
              </a:r>
              <a:r>
                <a:rPr lang="hr-HR" sz="1200" dirty="0" smtClean="0">
                  <a:solidFill>
                    <a:schemeClr val="tx1"/>
                  </a:solidFill>
                </a:rPr>
                <a:t>                                    </a:t>
              </a:r>
              <a:endParaRPr lang="hr-HR" sz="1200" dirty="0">
                <a:solidFill>
                  <a:schemeClr val="tx1"/>
                </a:solidFill>
              </a:endParaRPr>
            </a:p>
          </p:txBody>
        </p:sp>
        <p:sp>
          <p:nvSpPr>
            <p:cNvPr id="21" name="TekstniOkvir 20"/>
            <p:cNvSpPr txBox="1"/>
            <p:nvPr/>
          </p:nvSpPr>
          <p:spPr>
            <a:xfrm>
              <a:off x="2697611" y="666712"/>
              <a:ext cx="3515295" cy="584775"/>
            </a:xfrm>
            <a:prstGeom prst="rect">
              <a:avLst/>
            </a:prstGeom>
            <a:noFill/>
          </p:spPr>
          <p:txBody>
            <a:bodyPr wrap="square" rtlCol="0">
              <a:spAutoFit/>
            </a:bodyPr>
            <a:lstStyle/>
            <a:p>
              <a:pPr algn="ctr"/>
              <a:r>
                <a:rPr lang="hr-HR" sz="1600" b="1" dirty="0" smtClean="0"/>
                <a:t>        SIGURNOSNA  ZAŠTITA </a:t>
              </a:r>
            </a:p>
            <a:p>
              <a:pPr algn="ctr"/>
              <a:r>
                <a:rPr lang="hr-HR" sz="1600" b="1" dirty="0" smtClean="0"/>
                <a:t>(PREVENTIVNA SIGURNOST)</a:t>
              </a:r>
              <a:endParaRPr lang="hr-HR" sz="1600" b="1" dirty="0"/>
            </a:p>
          </p:txBody>
        </p:sp>
      </p:grpSp>
      <p:grpSp>
        <p:nvGrpSpPr>
          <p:cNvPr id="5" name="Grupa 4"/>
          <p:cNvGrpSpPr/>
          <p:nvPr/>
        </p:nvGrpSpPr>
        <p:grpSpPr>
          <a:xfrm>
            <a:off x="168381" y="721360"/>
            <a:ext cx="11893720" cy="895593"/>
            <a:chOff x="168381" y="721360"/>
            <a:chExt cx="11893720" cy="895593"/>
          </a:xfrm>
        </p:grpSpPr>
        <p:sp>
          <p:nvSpPr>
            <p:cNvPr id="22" name="Prostoručno 21"/>
            <p:cNvSpPr/>
            <p:nvPr/>
          </p:nvSpPr>
          <p:spPr>
            <a:xfrm>
              <a:off x="168381" y="721360"/>
              <a:ext cx="11893720" cy="895593"/>
            </a:xfrm>
            <a:custGeom>
              <a:avLst/>
              <a:gdLst>
                <a:gd name="connsiteX0" fmla="*/ 0 w 5571744"/>
                <a:gd name="connsiteY0" fmla="*/ 573024 h 731520"/>
                <a:gd name="connsiteX1" fmla="*/ 2426208 w 5571744"/>
                <a:gd name="connsiteY1" fmla="*/ 585216 h 731520"/>
                <a:gd name="connsiteX2" fmla="*/ 3145536 w 5571744"/>
                <a:gd name="connsiteY2" fmla="*/ 0 h 731520"/>
                <a:gd name="connsiteX3" fmla="*/ 5559552 w 5571744"/>
                <a:gd name="connsiteY3" fmla="*/ 0 h 731520"/>
                <a:gd name="connsiteX4" fmla="*/ 5571744 w 5571744"/>
                <a:gd name="connsiteY4" fmla="*/ 146304 h 731520"/>
                <a:gd name="connsiteX5" fmla="*/ 4596384 w 5571744"/>
                <a:gd name="connsiteY5" fmla="*/ 146304 h 731520"/>
                <a:gd name="connsiteX6" fmla="*/ 3864864 w 5571744"/>
                <a:gd name="connsiteY6" fmla="*/ 731520 h 731520"/>
                <a:gd name="connsiteX7" fmla="*/ 0 w 5571744"/>
                <a:gd name="connsiteY7" fmla="*/ 719328 h 731520"/>
                <a:gd name="connsiteX8" fmla="*/ 0 w 5571744"/>
                <a:gd name="connsiteY8" fmla="*/ 573024 h 731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571744" h="731520">
                  <a:moveTo>
                    <a:pt x="0" y="573024"/>
                  </a:moveTo>
                  <a:lnTo>
                    <a:pt x="2426208" y="585216"/>
                  </a:lnTo>
                  <a:lnTo>
                    <a:pt x="3145536" y="0"/>
                  </a:lnTo>
                  <a:lnTo>
                    <a:pt x="5559552" y="0"/>
                  </a:lnTo>
                  <a:lnTo>
                    <a:pt x="5571744" y="146304"/>
                  </a:lnTo>
                  <a:lnTo>
                    <a:pt x="4596384" y="146304"/>
                  </a:lnTo>
                  <a:lnTo>
                    <a:pt x="3864864" y="731520"/>
                  </a:lnTo>
                  <a:lnTo>
                    <a:pt x="0" y="719328"/>
                  </a:lnTo>
                  <a:lnTo>
                    <a:pt x="0" y="573024"/>
                  </a:lnTo>
                  <a:close/>
                </a:path>
              </a:pathLst>
            </a:custGeom>
            <a:solidFill>
              <a:srgbClr val="FF99CC"/>
            </a:solidFill>
            <a:ln>
              <a:solidFill>
                <a:srgbClr val="FF00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hr-HR" sz="1200" dirty="0" smtClean="0">
                  <a:solidFill>
                    <a:schemeClr val="tx1"/>
                  </a:solidFill>
                </a:rPr>
                <a:t>				                                                                                                   </a:t>
              </a:r>
              <a:endParaRPr lang="hr-HR" sz="1200" dirty="0">
                <a:solidFill>
                  <a:schemeClr val="tx1"/>
                </a:solidFill>
              </a:endParaRPr>
            </a:p>
          </p:txBody>
        </p:sp>
        <p:sp>
          <p:nvSpPr>
            <p:cNvPr id="23" name="TekstniOkvir 22"/>
            <p:cNvSpPr txBox="1"/>
            <p:nvPr/>
          </p:nvSpPr>
          <p:spPr>
            <a:xfrm>
              <a:off x="5782675" y="759454"/>
              <a:ext cx="3681815" cy="830997"/>
            </a:xfrm>
            <a:prstGeom prst="rect">
              <a:avLst/>
            </a:prstGeom>
            <a:noFill/>
          </p:spPr>
          <p:txBody>
            <a:bodyPr wrap="square" rtlCol="0">
              <a:spAutoFit/>
            </a:bodyPr>
            <a:lstStyle/>
            <a:p>
              <a:pPr algn="ctr"/>
              <a:r>
                <a:rPr lang="hr-HR" sz="1600" b="1" dirty="0" smtClean="0"/>
                <a:t>         ODGOVOR</a:t>
              </a:r>
            </a:p>
            <a:p>
              <a:pPr algn="ctr"/>
              <a:r>
                <a:rPr lang="hr-HR" sz="1600" b="1" dirty="0" smtClean="0"/>
                <a:t>NA ŠTETNI </a:t>
              </a:r>
            </a:p>
            <a:p>
              <a:pPr algn="ctr"/>
              <a:r>
                <a:rPr lang="hr-HR" sz="1600" b="1" dirty="0" smtClean="0"/>
                <a:t>DOGAĐAJ (KRIZU)</a:t>
              </a:r>
              <a:endParaRPr lang="hr-HR" sz="1600" b="1" dirty="0"/>
            </a:p>
          </p:txBody>
        </p:sp>
      </p:grpSp>
      <p:sp>
        <p:nvSpPr>
          <p:cNvPr id="63" name="Elipsa 62"/>
          <p:cNvSpPr/>
          <p:nvPr/>
        </p:nvSpPr>
        <p:spPr>
          <a:xfrm>
            <a:off x="5630094" y="280805"/>
            <a:ext cx="878824" cy="6227379"/>
          </a:xfrm>
          <a:prstGeom prst="ellipse">
            <a:avLst/>
          </a:prstGeom>
          <a:gradFill flip="none" rotWithShape="1">
            <a:gsLst>
              <a:gs pos="23000">
                <a:srgbClr val="FFF200"/>
              </a:gs>
              <a:gs pos="45000">
                <a:srgbClr val="FF7A00"/>
              </a:gs>
              <a:gs pos="70000">
                <a:srgbClr val="FF0300"/>
              </a:gs>
              <a:gs pos="100000">
                <a:srgbClr val="4D0808"/>
              </a:gs>
            </a:gsLst>
            <a:lin ang="0" scaled="1"/>
            <a:tileRect/>
          </a:gradFill>
          <a:ln w="28575">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hr-HR" sz="1600" b="1" dirty="0" smtClean="0">
              <a:solidFill>
                <a:schemeClr val="tx1"/>
              </a:solidFill>
              <a:latin typeface="Arial Black" pitchFamily="34" charset="0"/>
            </a:endParaRPr>
          </a:p>
          <a:p>
            <a:pPr algn="ctr"/>
            <a:endParaRPr lang="hr-HR" sz="1600" b="1" dirty="0">
              <a:solidFill>
                <a:schemeClr val="tx1"/>
              </a:solidFill>
              <a:latin typeface="Arial Black" pitchFamily="34" charset="0"/>
            </a:endParaRPr>
          </a:p>
          <a:p>
            <a:pPr algn="ctr"/>
            <a:endParaRPr lang="hr-HR" sz="1600" b="1" dirty="0" smtClean="0">
              <a:solidFill>
                <a:schemeClr val="tx1"/>
              </a:solidFill>
              <a:latin typeface="Arial Black" pitchFamily="34" charset="0"/>
            </a:endParaRPr>
          </a:p>
          <a:p>
            <a:pPr algn="ctr"/>
            <a:endParaRPr lang="hr-HR" sz="1600" b="1" dirty="0">
              <a:solidFill>
                <a:schemeClr val="tx1"/>
              </a:solidFill>
              <a:latin typeface="Arial Black" pitchFamily="34" charset="0"/>
            </a:endParaRPr>
          </a:p>
          <a:p>
            <a:pPr algn="ctr"/>
            <a:endParaRPr lang="hr-HR" sz="1600" b="1" dirty="0" smtClean="0">
              <a:solidFill>
                <a:schemeClr val="tx1"/>
              </a:solidFill>
              <a:latin typeface="Arial Black" pitchFamily="34" charset="0"/>
            </a:endParaRPr>
          </a:p>
          <a:p>
            <a:pPr algn="ctr"/>
            <a:endParaRPr lang="hr-HR" sz="1600" b="1" dirty="0">
              <a:solidFill>
                <a:schemeClr val="tx1"/>
              </a:solidFill>
              <a:latin typeface="Arial Black" pitchFamily="34" charset="0"/>
            </a:endParaRPr>
          </a:p>
          <a:p>
            <a:pPr algn="ctr"/>
            <a:endParaRPr lang="hr-HR" sz="1600" b="1" dirty="0" smtClean="0">
              <a:solidFill>
                <a:schemeClr val="tx1"/>
              </a:solidFill>
              <a:latin typeface="Arial Black" pitchFamily="34" charset="0"/>
            </a:endParaRPr>
          </a:p>
          <a:p>
            <a:pPr algn="ctr"/>
            <a:r>
              <a:rPr lang="hr-HR" sz="1600" b="1" dirty="0" smtClean="0">
                <a:solidFill>
                  <a:schemeClr val="tx1"/>
                </a:solidFill>
                <a:latin typeface="Arial Black" pitchFamily="34" charset="0"/>
              </a:rPr>
              <a:t>Š</a:t>
            </a:r>
          </a:p>
          <a:p>
            <a:pPr algn="ctr"/>
            <a:r>
              <a:rPr lang="hr-HR" sz="1600" b="1" dirty="0" smtClean="0">
                <a:solidFill>
                  <a:schemeClr val="tx1"/>
                </a:solidFill>
                <a:latin typeface="Arial Black" pitchFamily="34" charset="0"/>
              </a:rPr>
              <a:t>T</a:t>
            </a:r>
          </a:p>
          <a:p>
            <a:pPr algn="ctr"/>
            <a:r>
              <a:rPr lang="hr-HR" sz="1600" b="1" dirty="0" smtClean="0">
                <a:solidFill>
                  <a:schemeClr val="tx1"/>
                </a:solidFill>
                <a:latin typeface="Arial Black" pitchFamily="34" charset="0"/>
              </a:rPr>
              <a:t>E</a:t>
            </a:r>
          </a:p>
          <a:p>
            <a:pPr algn="ctr"/>
            <a:r>
              <a:rPr lang="hr-HR" sz="1600" b="1" dirty="0" smtClean="0">
                <a:solidFill>
                  <a:schemeClr val="tx1"/>
                </a:solidFill>
                <a:latin typeface="Arial Black" pitchFamily="34" charset="0"/>
              </a:rPr>
              <a:t>T</a:t>
            </a:r>
          </a:p>
          <a:p>
            <a:pPr algn="ctr"/>
            <a:r>
              <a:rPr lang="hr-HR" sz="1600" b="1" dirty="0" smtClean="0">
                <a:solidFill>
                  <a:schemeClr val="tx1"/>
                </a:solidFill>
                <a:latin typeface="Arial Black" pitchFamily="34" charset="0"/>
              </a:rPr>
              <a:t>N</a:t>
            </a:r>
          </a:p>
          <a:p>
            <a:pPr algn="ctr"/>
            <a:r>
              <a:rPr lang="hr-HR" sz="1600" b="1" dirty="0" smtClean="0">
                <a:solidFill>
                  <a:schemeClr val="tx1"/>
                </a:solidFill>
                <a:latin typeface="Arial Black" pitchFamily="34" charset="0"/>
              </a:rPr>
              <a:t>I</a:t>
            </a:r>
          </a:p>
          <a:p>
            <a:pPr algn="ctr"/>
            <a:endParaRPr lang="hr-HR" sz="1600" b="1" dirty="0" smtClean="0">
              <a:solidFill>
                <a:schemeClr val="tx1"/>
              </a:solidFill>
              <a:latin typeface="Arial Black" pitchFamily="34" charset="0"/>
            </a:endParaRPr>
          </a:p>
          <a:p>
            <a:pPr algn="ctr"/>
            <a:r>
              <a:rPr lang="hr-HR" sz="1600" b="1" dirty="0" smtClean="0">
                <a:solidFill>
                  <a:schemeClr val="tx1"/>
                </a:solidFill>
                <a:latin typeface="Arial Black" pitchFamily="34" charset="0"/>
              </a:rPr>
              <a:t>D</a:t>
            </a:r>
          </a:p>
          <a:p>
            <a:pPr algn="ctr"/>
            <a:r>
              <a:rPr lang="hr-HR" sz="1600" b="1" dirty="0" smtClean="0">
                <a:solidFill>
                  <a:schemeClr val="tx1"/>
                </a:solidFill>
                <a:latin typeface="Arial Black" pitchFamily="34" charset="0"/>
              </a:rPr>
              <a:t>O</a:t>
            </a:r>
          </a:p>
          <a:p>
            <a:pPr algn="ctr"/>
            <a:r>
              <a:rPr lang="hr-HR" sz="1600" b="1" dirty="0" smtClean="0">
                <a:solidFill>
                  <a:schemeClr val="tx1"/>
                </a:solidFill>
                <a:latin typeface="Arial Black" pitchFamily="34" charset="0"/>
              </a:rPr>
              <a:t>G</a:t>
            </a:r>
          </a:p>
          <a:p>
            <a:pPr algn="ctr"/>
            <a:r>
              <a:rPr lang="hr-HR" sz="1600" b="1" dirty="0" smtClean="0">
                <a:solidFill>
                  <a:schemeClr val="tx1"/>
                </a:solidFill>
                <a:latin typeface="Arial Black" pitchFamily="34" charset="0"/>
              </a:rPr>
              <a:t>A</a:t>
            </a:r>
          </a:p>
          <a:p>
            <a:pPr algn="ctr"/>
            <a:r>
              <a:rPr lang="hr-HR" sz="1600" b="1" dirty="0" smtClean="0">
                <a:solidFill>
                  <a:schemeClr val="tx1"/>
                </a:solidFill>
                <a:latin typeface="Arial Black" pitchFamily="34" charset="0"/>
              </a:rPr>
              <a:t>Đ</a:t>
            </a:r>
          </a:p>
          <a:p>
            <a:pPr algn="ctr"/>
            <a:r>
              <a:rPr lang="hr-HR" sz="1600" b="1" dirty="0" smtClean="0">
                <a:solidFill>
                  <a:schemeClr val="tx1"/>
                </a:solidFill>
                <a:latin typeface="Arial Black" pitchFamily="34" charset="0"/>
              </a:rPr>
              <a:t>A</a:t>
            </a:r>
          </a:p>
          <a:p>
            <a:pPr algn="ctr"/>
            <a:r>
              <a:rPr lang="hr-HR" sz="1600" b="1" dirty="0" smtClean="0">
                <a:solidFill>
                  <a:schemeClr val="tx1"/>
                </a:solidFill>
                <a:latin typeface="Arial Black" pitchFamily="34" charset="0"/>
              </a:rPr>
              <a:t>J</a:t>
            </a:r>
            <a:endParaRPr lang="hr-HR" sz="1600" b="1" dirty="0">
              <a:solidFill>
                <a:schemeClr val="tx1"/>
              </a:solidFill>
              <a:latin typeface="Arial Black" pitchFamily="34" charset="0"/>
            </a:endParaRPr>
          </a:p>
        </p:txBody>
      </p:sp>
      <p:grpSp>
        <p:nvGrpSpPr>
          <p:cNvPr id="3" name="Grupa 2"/>
          <p:cNvGrpSpPr/>
          <p:nvPr/>
        </p:nvGrpSpPr>
        <p:grpSpPr>
          <a:xfrm>
            <a:off x="-16477" y="323758"/>
            <a:ext cx="12061325" cy="834846"/>
            <a:chOff x="-16477" y="341011"/>
            <a:chExt cx="12061325" cy="834846"/>
          </a:xfrm>
        </p:grpSpPr>
        <p:sp>
          <p:nvSpPr>
            <p:cNvPr id="16" name="Prostoručno 15"/>
            <p:cNvSpPr/>
            <p:nvPr/>
          </p:nvSpPr>
          <p:spPr>
            <a:xfrm>
              <a:off x="188481" y="341011"/>
              <a:ext cx="11856367" cy="806339"/>
            </a:xfrm>
            <a:custGeom>
              <a:avLst/>
              <a:gdLst>
                <a:gd name="connsiteX0" fmla="*/ 12192 w 5641565"/>
                <a:gd name="connsiteY0" fmla="*/ 0 h 731520"/>
                <a:gd name="connsiteX1" fmla="*/ 5620512 w 5641565"/>
                <a:gd name="connsiteY1" fmla="*/ 12192 h 731520"/>
                <a:gd name="connsiteX2" fmla="*/ 5510784 w 5641565"/>
                <a:gd name="connsiteY2" fmla="*/ 146304 h 731520"/>
                <a:gd name="connsiteX3" fmla="*/ 1719072 w 5641565"/>
                <a:gd name="connsiteY3" fmla="*/ 146304 h 731520"/>
                <a:gd name="connsiteX4" fmla="*/ 1011936 w 5641565"/>
                <a:gd name="connsiteY4" fmla="*/ 731520 h 731520"/>
                <a:gd name="connsiteX5" fmla="*/ 0 w 5641565"/>
                <a:gd name="connsiteY5" fmla="*/ 719328 h 731520"/>
                <a:gd name="connsiteX6" fmla="*/ 12192 w 5641565"/>
                <a:gd name="connsiteY6" fmla="*/ 0 h 731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41565" h="731520">
                  <a:moveTo>
                    <a:pt x="12192" y="0"/>
                  </a:moveTo>
                  <a:lnTo>
                    <a:pt x="5620512" y="12192"/>
                  </a:lnTo>
                  <a:cubicBezTo>
                    <a:pt x="5591039" y="174293"/>
                    <a:pt x="5641565" y="146304"/>
                    <a:pt x="5510784" y="146304"/>
                  </a:cubicBezTo>
                  <a:lnTo>
                    <a:pt x="1719072" y="146304"/>
                  </a:lnTo>
                  <a:lnTo>
                    <a:pt x="1011936" y="731520"/>
                  </a:lnTo>
                  <a:lnTo>
                    <a:pt x="0" y="719328"/>
                  </a:lnTo>
                  <a:lnTo>
                    <a:pt x="12192" y="0"/>
                  </a:lnTo>
                  <a:close/>
                </a:path>
              </a:pathLst>
            </a:custGeom>
            <a:solidFill>
              <a:srgbClr val="66CCFF"/>
            </a:solidFill>
            <a:ln>
              <a:solidFill>
                <a:srgbClr val="0070C0"/>
              </a:solidFill>
            </a:ln>
          </p:spPr>
          <p:style>
            <a:lnRef idx="1">
              <a:schemeClr val="accent1"/>
            </a:lnRef>
            <a:fillRef idx="3">
              <a:schemeClr val="accent1"/>
            </a:fillRef>
            <a:effectRef idx="2">
              <a:schemeClr val="accent1"/>
            </a:effectRef>
            <a:fontRef idx="minor">
              <a:schemeClr val="lt1"/>
            </a:fontRef>
          </p:style>
          <p:txBody>
            <a:bodyPr anchor="ctr"/>
            <a:lstStyle/>
            <a:p>
              <a:pPr>
                <a:defRPr/>
              </a:pPr>
              <a:endParaRPr lang="hr-HR" sz="1200" dirty="0">
                <a:solidFill>
                  <a:schemeClr val="tx1"/>
                </a:solidFill>
              </a:endParaRPr>
            </a:p>
          </p:txBody>
        </p:sp>
        <p:sp>
          <p:nvSpPr>
            <p:cNvPr id="17" name="TekstniOkvir 16"/>
            <p:cNvSpPr txBox="1"/>
            <p:nvPr/>
          </p:nvSpPr>
          <p:spPr>
            <a:xfrm>
              <a:off x="-16477" y="344860"/>
              <a:ext cx="2636470" cy="830997"/>
            </a:xfrm>
            <a:prstGeom prst="rect">
              <a:avLst/>
            </a:prstGeom>
            <a:noFill/>
          </p:spPr>
          <p:txBody>
            <a:bodyPr wrap="square" rtlCol="0">
              <a:spAutoFit/>
            </a:bodyPr>
            <a:lstStyle/>
            <a:p>
              <a:pPr algn="ctr"/>
              <a:r>
                <a:rPr lang="hr-HR" sz="1600" b="1" dirty="0" smtClean="0"/>
                <a:t>ISTRAŽIVANJE</a:t>
              </a:r>
            </a:p>
            <a:p>
              <a:r>
                <a:rPr lang="hr-HR" sz="1600" b="1" dirty="0" smtClean="0"/>
                <a:t>                  PRIJETNJI</a:t>
              </a:r>
            </a:p>
            <a:p>
              <a:r>
                <a:rPr lang="hr-HR" sz="1600" b="1" dirty="0" smtClean="0"/>
                <a:t>                  (</a:t>
              </a:r>
              <a:r>
                <a:rPr lang="hr-HR" sz="1600" b="1" dirty="0" err="1" smtClean="0"/>
                <a:t>ObD</a:t>
              </a:r>
              <a:r>
                <a:rPr lang="hr-HR" sz="1600" b="1" dirty="0" smtClean="0"/>
                <a:t>)</a:t>
              </a:r>
              <a:endParaRPr lang="hr-HR" sz="1600" b="1" dirty="0"/>
            </a:p>
          </p:txBody>
        </p:sp>
      </p:grpSp>
      <p:grpSp>
        <p:nvGrpSpPr>
          <p:cNvPr id="15" name="Grupa 14"/>
          <p:cNvGrpSpPr/>
          <p:nvPr/>
        </p:nvGrpSpPr>
        <p:grpSpPr>
          <a:xfrm>
            <a:off x="205731" y="376390"/>
            <a:ext cx="11682244" cy="977462"/>
            <a:chOff x="362607" y="346834"/>
            <a:chExt cx="11682244" cy="977462"/>
          </a:xfrm>
          <a:gradFill flip="none" rotWithShape="1">
            <a:gsLst>
              <a:gs pos="0">
                <a:srgbClr val="FF3300"/>
              </a:gs>
              <a:gs pos="100000">
                <a:schemeClr val="accent1">
                  <a:lumMod val="45000"/>
                  <a:lumOff val="55000"/>
                </a:schemeClr>
              </a:gs>
              <a:gs pos="83000">
                <a:srgbClr val="FFFF00"/>
              </a:gs>
              <a:gs pos="100000">
                <a:srgbClr val="FFFF00"/>
              </a:gs>
            </a:gsLst>
            <a:path path="circle">
              <a:fillToRect l="50000" t="50000" r="50000" b="50000"/>
            </a:path>
            <a:tileRect/>
          </a:gradFill>
        </p:grpSpPr>
        <p:sp>
          <p:nvSpPr>
            <p:cNvPr id="24" name="Peterokut 23"/>
            <p:cNvSpPr/>
            <p:nvPr/>
          </p:nvSpPr>
          <p:spPr>
            <a:xfrm>
              <a:off x="362607" y="346834"/>
              <a:ext cx="6060046" cy="977462"/>
            </a:xfrm>
            <a:prstGeom prst="homePlat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3200" dirty="0" smtClean="0">
                  <a:solidFill>
                    <a:sysClr val="windowText" lastClr="000000"/>
                  </a:solidFill>
                </a:rPr>
                <a:t>    </a:t>
              </a:r>
              <a:r>
                <a:rPr lang="hr-HR" sz="3200" b="1" dirty="0" smtClean="0">
                  <a:solidFill>
                    <a:sysClr val="windowText" lastClr="000000"/>
                  </a:solidFill>
                </a:rPr>
                <a:t>POSTUPNO NASTUPAJUĆA</a:t>
              </a:r>
              <a:endParaRPr lang="hr-HR" sz="3200" b="1" dirty="0">
                <a:solidFill>
                  <a:sysClr val="windowText" lastClr="000000"/>
                </a:solidFill>
              </a:endParaRPr>
            </a:p>
          </p:txBody>
        </p:sp>
        <p:sp>
          <p:nvSpPr>
            <p:cNvPr id="25" name="Peterokut 24"/>
            <p:cNvSpPr/>
            <p:nvPr/>
          </p:nvSpPr>
          <p:spPr>
            <a:xfrm>
              <a:off x="5983241" y="346834"/>
              <a:ext cx="6061610" cy="945931"/>
            </a:xfrm>
            <a:prstGeom prst="homePlat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hr-HR" sz="3600" dirty="0" smtClean="0">
                  <a:solidFill>
                    <a:schemeClr val="bg1"/>
                  </a:solidFill>
                </a:rPr>
                <a:t>   </a:t>
              </a:r>
              <a:r>
                <a:rPr lang="hr-HR" sz="3600" b="1" dirty="0" smtClean="0">
                  <a:solidFill>
                    <a:schemeClr val="bg1"/>
                  </a:solidFill>
                </a:rPr>
                <a:t>KRIZA</a:t>
              </a:r>
              <a:endParaRPr lang="hr-HR" sz="3600" b="1" dirty="0">
                <a:solidFill>
                  <a:schemeClr val="bg1"/>
                </a:solidFill>
              </a:endParaRPr>
            </a:p>
          </p:txBody>
        </p:sp>
      </p:grpSp>
      <p:sp>
        <p:nvSpPr>
          <p:cNvPr id="26" name="Peterokut 25"/>
          <p:cNvSpPr/>
          <p:nvPr/>
        </p:nvSpPr>
        <p:spPr>
          <a:xfrm>
            <a:off x="6012546" y="1344296"/>
            <a:ext cx="6061610" cy="945931"/>
          </a:xfrm>
          <a:prstGeom prst="homePlate">
            <a:avLst/>
          </a:prstGeom>
          <a:gradFill flip="none" rotWithShape="1">
            <a:gsLst>
              <a:gs pos="30000">
                <a:srgbClr val="FF0000"/>
              </a:gs>
              <a:gs pos="95000">
                <a:srgbClr val="FFFF00">
                  <a:shade val="100000"/>
                  <a:satMod val="115000"/>
                </a:srgb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hr-HR" sz="3600" dirty="0" smtClean="0"/>
              <a:t>   </a:t>
            </a:r>
            <a:r>
              <a:rPr lang="hr-HR" sz="3600" b="1" dirty="0" smtClean="0"/>
              <a:t>IZNENADNA KRIZA</a:t>
            </a:r>
            <a:endParaRPr lang="hr-HR" sz="3600" b="1" dirty="0"/>
          </a:p>
        </p:txBody>
      </p:sp>
      <p:sp>
        <p:nvSpPr>
          <p:cNvPr id="28" name="Peterokut 27"/>
          <p:cNvSpPr/>
          <p:nvPr/>
        </p:nvSpPr>
        <p:spPr>
          <a:xfrm>
            <a:off x="264340" y="1910361"/>
            <a:ext cx="2925703" cy="662158"/>
          </a:xfrm>
          <a:prstGeom prst="homePlate">
            <a:avLst>
              <a:gd name="adj" fmla="val 102111"/>
            </a:avLst>
          </a:prstGeom>
          <a:solidFill>
            <a:srgbClr val="66CC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2200" b="1" dirty="0" smtClean="0">
                <a:solidFill>
                  <a:schemeClr val="tx1"/>
                </a:solidFill>
              </a:rPr>
              <a:t>INDIKACIJE I UPOZORENJA</a:t>
            </a:r>
            <a:endParaRPr lang="hr-HR" sz="2200" b="1" dirty="0">
              <a:solidFill>
                <a:schemeClr val="tx1"/>
              </a:solidFill>
            </a:endParaRPr>
          </a:p>
        </p:txBody>
      </p:sp>
      <p:sp>
        <p:nvSpPr>
          <p:cNvPr id="29" name="Peterokut 28"/>
          <p:cNvSpPr/>
          <p:nvPr/>
        </p:nvSpPr>
        <p:spPr>
          <a:xfrm>
            <a:off x="1909430" y="2582511"/>
            <a:ext cx="3523181" cy="687317"/>
          </a:xfrm>
          <a:prstGeom prst="homePlate">
            <a:avLst>
              <a:gd name="adj" fmla="val 107734"/>
            </a:avLst>
          </a:prstGeom>
          <a:gradFill flip="none" rotWithShape="1">
            <a:gsLst>
              <a:gs pos="3000">
                <a:srgbClr val="66CCFF"/>
              </a:gs>
              <a:gs pos="76000">
                <a:srgbClr val="99FF33"/>
              </a:gs>
              <a:gs pos="3000">
                <a:srgbClr val="66CCFF"/>
              </a:gs>
              <a:gs pos="100000">
                <a:srgbClr val="96ED3D"/>
              </a:gs>
              <a:gs pos="100000">
                <a:srgbClr val="92D050">
                  <a:shade val="100000"/>
                  <a:satMod val="115000"/>
                </a:srgb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sz="2000" dirty="0" smtClean="0">
              <a:solidFill>
                <a:schemeClr val="tx1"/>
              </a:solidFill>
            </a:endParaRPr>
          </a:p>
          <a:p>
            <a:pPr algn="ctr"/>
            <a:r>
              <a:rPr lang="hr-HR" sz="2200" b="1" dirty="0" smtClean="0">
                <a:solidFill>
                  <a:schemeClr val="tx1"/>
                </a:solidFill>
              </a:rPr>
              <a:t>PROCJENA STANJA I </a:t>
            </a:r>
          </a:p>
          <a:p>
            <a:pPr algn="ctr"/>
            <a:r>
              <a:rPr lang="hr-HR" sz="2200" b="1" dirty="0" smtClean="0">
                <a:solidFill>
                  <a:schemeClr val="tx1"/>
                </a:solidFill>
              </a:rPr>
              <a:t>OPCIJE </a:t>
            </a:r>
            <a:r>
              <a:rPr lang="hr-HR" sz="2200" b="1" dirty="0" smtClean="0">
                <a:solidFill>
                  <a:schemeClr val="tx1"/>
                </a:solidFill>
              </a:rPr>
              <a:t>ODGOVORA</a:t>
            </a:r>
          </a:p>
          <a:p>
            <a:pPr algn="ctr"/>
            <a:endParaRPr lang="hr-HR" sz="2000" dirty="0">
              <a:solidFill>
                <a:schemeClr val="tx1"/>
              </a:solidFill>
            </a:endParaRPr>
          </a:p>
        </p:txBody>
      </p:sp>
      <p:sp>
        <p:nvSpPr>
          <p:cNvPr id="31" name="Peterokut 30"/>
          <p:cNvSpPr/>
          <p:nvPr/>
        </p:nvSpPr>
        <p:spPr>
          <a:xfrm>
            <a:off x="3778027" y="3274868"/>
            <a:ext cx="3322275" cy="776376"/>
          </a:xfrm>
          <a:prstGeom prst="homePlate">
            <a:avLst>
              <a:gd name="adj" fmla="val 98795"/>
            </a:avLst>
          </a:prstGeom>
          <a:gradFill flip="none" rotWithShape="1">
            <a:gsLst>
              <a:gs pos="100000">
                <a:srgbClr val="BDA89D"/>
              </a:gs>
              <a:gs pos="90000">
                <a:srgbClr val="FF99FF"/>
              </a:gs>
              <a:gs pos="61000">
                <a:srgbClr val="99FF33"/>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2200" b="1" dirty="0" smtClean="0">
                <a:solidFill>
                  <a:schemeClr val="tx1"/>
                </a:solidFill>
              </a:rPr>
              <a:t>PLANIRANJE I PRIPREMA ODGOVORA</a:t>
            </a:r>
            <a:endParaRPr lang="hr-HR" sz="2200" b="1" dirty="0">
              <a:solidFill>
                <a:schemeClr val="tx1"/>
              </a:solidFill>
            </a:endParaRPr>
          </a:p>
        </p:txBody>
      </p:sp>
      <p:sp>
        <p:nvSpPr>
          <p:cNvPr id="33" name="Peterokut 32"/>
          <p:cNvSpPr/>
          <p:nvPr/>
        </p:nvSpPr>
        <p:spPr>
          <a:xfrm>
            <a:off x="5729363" y="4062260"/>
            <a:ext cx="3322275" cy="776376"/>
          </a:xfrm>
          <a:prstGeom prst="homePlate">
            <a:avLst>
              <a:gd name="adj" fmla="val 98795"/>
            </a:avLst>
          </a:prstGeom>
          <a:gradFill flip="none" rotWithShape="1">
            <a:gsLst>
              <a:gs pos="21000">
                <a:srgbClr val="FF99FF"/>
              </a:gs>
              <a:gs pos="0">
                <a:srgbClr val="92D050">
                  <a:shade val="67500"/>
                  <a:satMod val="115000"/>
                </a:srgbClr>
              </a:gs>
              <a:gs pos="6000">
                <a:srgbClr val="92D050">
                  <a:shade val="100000"/>
                  <a:satMod val="115000"/>
                </a:srgb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2200" b="1" dirty="0" smtClean="0">
                <a:solidFill>
                  <a:schemeClr val="tx1"/>
                </a:solidFill>
              </a:rPr>
              <a:t>PROVEDBA ODGOVORA</a:t>
            </a:r>
            <a:endParaRPr lang="hr-HR" sz="2200" b="1" dirty="0">
              <a:solidFill>
                <a:schemeClr val="tx1"/>
              </a:solidFill>
            </a:endParaRPr>
          </a:p>
        </p:txBody>
      </p:sp>
      <p:sp>
        <p:nvSpPr>
          <p:cNvPr id="30" name="Peterokut 29"/>
          <p:cNvSpPr/>
          <p:nvPr/>
        </p:nvSpPr>
        <p:spPr>
          <a:xfrm>
            <a:off x="7869651" y="4862810"/>
            <a:ext cx="3892043" cy="776376"/>
          </a:xfrm>
          <a:prstGeom prst="homePlate">
            <a:avLst>
              <a:gd name="adj" fmla="val 98795"/>
            </a:avLst>
          </a:prstGeom>
          <a:gradFill flip="none" rotWithShape="1">
            <a:gsLst>
              <a:gs pos="50000">
                <a:srgbClr val="FFCC00"/>
              </a:gs>
              <a:gs pos="0">
                <a:srgbClr val="FF99CC"/>
              </a:gs>
              <a:gs pos="7000">
                <a:srgbClr val="FF99FF"/>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2200" b="1" dirty="0" smtClean="0">
                <a:solidFill>
                  <a:schemeClr val="tx1"/>
                </a:solidFill>
              </a:rPr>
              <a:t>OPORAVAK – POVRATAK NA STANJE PRIJE KRIZE</a:t>
            </a:r>
            <a:endParaRPr lang="hr-HR" sz="2200" b="1" dirty="0">
              <a:solidFill>
                <a:schemeClr val="tx1"/>
              </a:solidFill>
            </a:endParaRPr>
          </a:p>
        </p:txBody>
      </p:sp>
      <p:grpSp>
        <p:nvGrpSpPr>
          <p:cNvPr id="32" name="Grupa 31"/>
          <p:cNvGrpSpPr/>
          <p:nvPr/>
        </p:nvGrpSpPr>
        <p:grpSpPr>
          <a:xfrm>
            <a:off x="259832" y="5665252"/>
            <a:ext cx="11682244" cy="977462"/>
            <a:chOff x="362607" y="346834"/>
            <a:chExt cx="11682244" cy="977462"/>
          </a:xfrm>
        </p:grpSpPr>
        <p:sp>
          <p:nvSpPr>
            <p:cNvPr id="34" name="Peterokut 33"/>
            <p:cNvSpPr/>
            <p:nvPr/>
          </p:nvSpPr>
          <p:spPr>
            <a:xfrm>
              <a:off x="362607" y="346834"/>
              <a:ext cx="6060046" cy="977462"/>
            </a:xfrm>
            <a:prstGeom prst="homePlate">
              <a:avLst/>
            </a:prstGeom>
            <a:gradFill flip="none" rotWithShape="1">
              <a:gsLst>
                <a:gs pos="0">
                  <a:srgbClr val="FF0000"/>
                </a:gs>
                <a:gs pos="47000">
                  <a:srgbClr val="FFFF00">
                    <a:shade val="67500"/>
                    <a:satMod val="115000"/>
                  </a:srgbClr>
                </a:gs>
                <a:gs pos="100000">
                  <a:srgbClr val="FFFF00">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3200" b="1" dirty="0" smtClean="0">
                  <a:solidFill>
                    <a:sysClr val="windowText" lastClr="000000"/>
                  </a:solidFill>
                </a:rPr>
                <a:t>    NATO CRISIS MANAGEMENT PROCESS</a:t>
              </a:r>
              <a:endParaRPr lang="hr-HR" sz="3200" b="1" dirty="0">
                <a:solidFill>
                  <a:sysClr val="windowText" lastClr="000000"/>
                </a:solidFill>
              </a:endParaRPr>
            </a:p>
          </p:txBody>
        </p:sp>
        <p:sp>
          <p:nvSpPr>
            <p:cNvPr id="35" name="Peterokut 34"/>
            <p:cNvSpPr/>
            <p:nvPr/>
          </p:nvSpPr>
          <p:spPr>
            <a:xfrm>
              <a:off x="5983241" y="346834"/>
              <a:ext cx="6061610" cy="945931"/>
            </a:xfrm>
            <a:prstGeom prst="homePlate">
              <a:avLst/>
            </a:prstGeom>
            <a:gradFill flip="none" rotWithShape="1">
              <a:gsLst>
                <a:gs pos="30000">
                  <a:srgbClr val="FF0000"/>
                </a:gs>
                <a:gs pos="58000">
                  <a:srgbClr val="FFFF00">
                    <a:shade val="100000"/>
                    <a:satMod val="115000"/>
                  </a:srgb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3600" dirty="0" smtClean="0">
                  <a:solidFill>
                    <a:schemeClr val="bg1"/>
                  </a:solidFill>
                </a:rPr>
                <a:t>   </a:t>
              </a:r>
              <a:r>
                <a:rPr lang="hr-HR" sz="3600" b="1" dirty="0" smtClean="0">
                  <a:solidFill>
                    <a:schemeClr val="bg1"/>
                  </a:solidFill>
                </a:rPr>
                <a:t>NATO CRI</a:t>
              </a:r>
              <a:r>
                <a:rPr lang="hr-HR" sz="3600" b="1" dirty="0" smtClean="0">
                  <a:solidFill>
                    <a:schemeClr val="tx1"/>
                  </a:solidFill>
                </a:rPr>
                <a:t>SIS</a:t>
              </a:r>
              <a:r>
                <a:rPr lang="hr-HR" sz="3600" b="1" dirty="0" smtClean="0">
                  <a:solidFill>
                    <a:schemeClr val="bg1"/>
                  </a:solidFill>
                </a:rPr>
                <a:t> </a:t>
              </a:r>
              <a:r>
                <a:rPr lang="hr-HR" sz="3600" b="1" dirty="0" smtClean="0">
                  <a:solidFill>
                    <a:schemeClr val="tx1"/>
                  </a:solidFill>
                </a:rPr>
                <a:t>RESPONSE </a:t>
              </a:r>
              <a:r>
                <a:rPr lang="hr-HR" sz="3600" b="1" dirty="0" smtClean="0">
                  <a:solidFill>
                    <a:schemeClr val="bg1"/>
                  </a:solidFill>
                </a:rPr>
                <a:t>SYS</a:t>
              </a:r>
              <a:r>
                <a:rPr lang="hr-HR" sz="3600" b="1" dirty="0" smtClean="0">
                  <a:solidFill>
                    <a:schemeClr val="tx1"/>
                  </a:solidFill>
                </a:rPr>
                <a:t>TEM</a:t>
              </a:r>
              <a:endParaRPr lang="hr-HR" sz="3600" b="1" dirty="0">
                <a:solidFill>
                  <a:schemeClr val="tx1"/>
                </a:solidFill>
              </a:endParaRPr>
            </a:p>
          </p:txBody>
        </p:sp>
      </p:grpSp>
    </p:spTree>
    <p:extLst>
      <p:ext uri="{BB962C8B-B14F-4D97-AF65-F5344CB8AC3E}">
        <p14:creationId xmlns:p14="http://schemas.microsoft.com/office/powerpoint/2010/main" val="2350698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xit" presetSubtype="4" fill="hold" nodeType="afterEffect">
                                  <p:stCondLst>
                                    <p:cond delay="0"/>
                                  </p:stCondLst>
                                  <p:childTnLst>
                                    <p:anim calcmode="lin" valueType="num">
                                      <p:cBhvr additive="base">
                                        <p:cTn id="6" dur="2000"/>
                                        <p:tgtEl>
                                          <p:spTgt spid="3"/>
                                        </p:tgtEl>
                                        <p:attrNameLst>
                                          <p:attrName>ppt_x</p:attrName>
                                        </p:attrNameLst>
                                      </p:cBhvr>
                                      <p:tavLst>
                                        <p:tav tm="0">
                                          <p:val>
                                            <p:strVal val="ppt_x"/>
                                          </p:val>
                                        </p:tav>
                                        <p:tav tm="100000">
                                          <p:val>
                                            <p:strVal val="ppt_x"/>
                                          </p:val>
                                        </p:tav>
                                      </p:tavLst>
                                    </p:anim>
                                    <p:anim calcmode="lin" valueType="num">
                                      <p:cBhvr additive="base">
                                        <p:cTn id="7" dur="2000"/>
                                        <p:tgtEl>
                                          <p:spTgt spid="3"/>
                                        </p:tgtEl>
                                        <p:attrNameLst>
                                          <p:attrName>ppt_y</p:attrName>
                                        </p:attrNameLst>
                                      </p:cBhvr>
                                      <p:tavLst>
                                        <p:tav tm="0">
                                          <p:val>
                                            <p:strVal val="ppt_y"/>
                                          </p:val>
                                        </p:tav>
                                        <p:tav tm="100000">
                                          <p:val>
                                            <p:strVal val="1+ppt_h/2"/>
                                          </p:val>
                                        </p:tav>
                                      </p:tavLst>
                                    </p:anim>
                                    <p:set>
                                      <p:cBhvr>
                                        <p:cTn id="8" dur="1" fill="hold">
                                          <p:stCondLst>
                                            <p:cond delay="1999"/>
                                          </p:stCondLst>
                                        </p:cTn>
                                        <p:tgtEl>
                                          <p:spTgt spid="3"/>
                                        </p:tgtEl>
                                        <p:attrNameLst>
                                          <p:attrName>style.visibility</p:attrName>
                                        </p:attrNameLst>
                                      </p:cBhvr>
                                      <p:to>
                                        <p:strVal val="hidden"/>
                                      </p:to>
                                    </p:set>
                                  </p:childTnLst>
                                </p:cTn>
                              </p:par>
                              <p:par>
                                <p:cTn id="9" presetID="22" presetClass="entr" presetSubtype="1" fill="hold" grpId="0" nodeType="withEffect">
                                  <p:stCondLst>
                                    <p:cond delay="100"/>
                                  </p:stCondLst>
                                  <p:childTnLst>
                                    <p:set>
                                      <p:cBhvr>
                                        <p:cTn id="10" dur="1" fill="hold">
                                          <p:stCondLst>
                                            <p:cond delay="0"/>
                                          </p:stCondLst>
                                        </p:cTn>
                                        <p:tgtEl>
                                          <p:spTgt spid="2"/>
                                        </p:tgtEl>
                                        <p:attrNameLst>
                                          <p:attrName>style.visibility</p:attrName>
                                        </p:attrNameLst>
                                      </p:cBhvr>
                                      <p:to>
                                        <p:strVal val="visible"/>
                                      </p:to>
                                    </p:set>
                                    <p:animEffect transition="in" filter="wipe(up)">
                                      <p:cBhvr>
                                        <p:cTn id="11" dur="2000"/>
                                        <p:tgtEl>
                                          <p:spTgt spid="2"/>
                                        </p:tgtEl>
                                      </p:cBhvr>
                                    </p:animEffect>
                                  </p:childTnLst>
                                </p:cTn>
                              </p:par>
                            </p:childTnLst>
                          </p:cTn>
                        </p:par>
                        <p:par>
                          <p:cTn id="12" fill="hold">
                            <p:stCondLst>
                              <p:cond delay="2100"/>
                            </p:stCondLst>
                            <p:childTnLst>
                              <p:par>
                                <p:cTn id="13" presetID="2" presetClass="exit" presetSubtype="4" fill="hold" nodeType="afterEffect">
                                  <p:stCondLst>
                                    <p:cond delay="0"/>
                                  </p:stCondLst>
                                  <p:childTnLst>
                                    <p:anim calcmode="lin" valueType="num">
                                      <p:cBhvr additive="base">
                                        <p:cTn id="14" dur="2000"/>
                                        <p:tgtEl>
                                          <p:spTgt spid="4"/>
                                        </p:tgtEl>
                                        <p:attrNameLst>
                                          <p:attrName>ppt_x</p:attrName>
                                        </p:attrNameLst>
                                      </p:cBhvr>
                                      <p:tavLst>
                                        <p:tav tm="0">
                                          <p:val>
                                            <p:strVal val="ppt_x"/>
                                          </p:val>
                                        </p:tav>
                                        <p:tav tm="100000">
                                          <p:val>
                                            <p:strVal val="ppt_x"/>
                                          </p:val>
                                        </p:tav>
                                      </p:tavLst>
                                    </p:anim>
                                    <p:anim calcmode="lin" valueType="num">
                                      <p:cBhvr additive="base">
                                        <p:cTn id="15" dur="2000"/>
                                        <p:tgtEl>
                                          <p:spTgt spid="4"/>
                                        </p:tgtEl>
                                        <p:attrNameLst>
                                          <p:attrName>ppt_y</p:attrName>
                                        </p:attrNameLst>
                                      </p:cBhvr>
                                      <p:tavLst>
                                        <p:tav tm="0">
                                          <p:val>
                                            <p:strVal val="ppt_y"/>
                                          </p:val>
                                        </p:tav>
                                        <p:tav tm="100000">
                                          <p:val>
                                            <p:strVal val="1+ppt_h/2"/>
                                          </p:val>
                                        </p:tav>
                                      </p:tavLst>
                                    </p:anim>
                                    <p:set>
                                      <p:cBhvr>
                                        <p:cTn id="16" dur="1" fill="hold">
                                          <p:stCondLst>
                                            <p:cond delay="1999"/>
                                          </p:stCondLst>
                                        </p:cTn>
                                        <p:tgtEl>
                                          <p:spTgt spid="4"/>
                                        </p:tgtEl>
                                        <p:attrNameLst>
                                          <p:attrName>style.visibility</p:attrName>
                                        </p:attrNameLst>
                                      </p:cBhvr>
                                      <p:to>
                                        <p:strVal val="hidden"/>
                                      </p:to>
                                    </p:set>
                                  </p:childTnLst>
                                </p:cTn>
                              </p:par>
                              <p:par>
                                <p:cTn id="17" presetID="22" presetClass="entr" presetSubtype="1" fill="hold" grpId="0" nodeType="withEffect">
                                  <p:stCondLst>
                                    <p:cond delay="0"/>
                                  </p:stCondLst>
                                  <p:childTnLst>
                                    <p:set>
                                      <p:cBhvr>
                                        <p:cTn id="18" dur="1" fill="hold">
                                          <p:stCondLst>
                                            <p:cond delay="0"/>
                                          </p:stCondLst>
                                        </p:cTn>
                                        <p:tgtEl>
                                          <p:spTgt spid="66"/>
                                        </p:tgtEl>
                                        <p:attrNameLst>
                                          <p:attrName>style.visibility</p:attrName>
                                        </p:attrNameLst>
                                      </p:cBhvr>
                                      <p:to>
                                        <p:strVal val="visible"/>
                                      </p:to>
                                    </p:set>
                                    <p:animEffect transition="in" filter="wipe(up)">
                                      <p:cBhvr>
                                        <p:cTn id="19" dur="2000"/>
                                        <p:tgtEl>
                                          <p:spTgt spid="66"/>
                                        </p:tgtEl>
                                      </p:cBhvr>
                                    </p:animEffect>
                                  </p:childTnLst>
                                </p:cTn>
                              </p:par>
                            </p:childTnLst>
                          </p:cTn>
                        </p:par>
                        <p:par>
                          <p:cTn id="20" fill="hold">
                            <p:stCondLst>
                              <p:cond delay="4100"/>
                            </p:stCondLst>
                            <p:childTnLst>
                              <p:par>
                                <p:cTn id="21" presetID="2" presetClass="exit" presetSubtype="4" fill="hold" nodeType="afterEffect">
                                  <p:stCondLst>
                                    <p:cond delay="0"/>
                                  </p:stCondLst>
                                  <p:childTnLst>
                                    <p:anim calcmode="lin" valueType="num">
                                      <p:cBhvr additive="base">
                                        <p:cTn id="22" dur="2000"/>
                                        <p:tgtEl>
                                          <p:spTgt spid="5"/>
                                        </p:tgtEl>
                                        <p:attrNameLst>
                                          <p:attrName>ppt_x</p:attrName>
                                        </p:attrNameLst>
                                      </p:cBhvr>
                                      <p:tavLst>
                                        <p:tav tm="0">
                                          <p:val>
                                            <p:strVal val="ppt_x"/>
                                          </p:val>
                                        </p:tav>
                                        <p:tav tm="100000">
                                          <p:val>
                                            <p:strVal val="ppt_x"/>
                                          </p:val>
                                        </p:tav>
                                      </p:tavLst>
                                    </p:anim>
                                    <p:anim calcmode="lin" valueType="num">
                                      <p:cBhvr additive="base">
                                        <p:cTn id="23" dur="2000"/>
                                        <p:tgtEl>
                                          <p:spTgt spid="5"/>
                                        </p:tgtEl>
                                        <p:attrNameLst>
                                          <p:attrName>ppt_y</p:attrName>
                                        </p:attrNameLst>
                                      </p:cBhvr>
                                      <p:tavLst>
                                        <p:tav tm="0">
                                          <p:val>
                                            <p:strVal val="ppt_y"/>
                                          </p:val>
                                        </p:tav>
                                        <p:tav tm="100000">
                                          <p:val>
                                            <p:strVal val="1+ppt_h/2"/>
                                          </p:val>
                                        </p:tav>
                                      </p:tavLst>
                                    </p:anim>
                                    <p:set>
                                      <p:cBhvr>
                                        <p:cTn id="24" dur="1" fill="hold">
                                          <p:stCondLst>
                                            <p:cond delay="1999"/>
                                          </p:stCondLst>
                                        </p:cTn>
                                        <p:tgtEl>
                                          <p:spTgt spid="5"/>
                                        </p:tgtEl>
                                        <p:attrNameLst>
                                          <p:attrName>style.visibility</p:attrName>
                                        </p:attrNameLst>
                                      </p:cBhvr>
                                      <p:to>
                                        <p:strVal val="hidden"/>
                                      </p:to>
                                    </p:set>
                                  </p:childTnLst>
                                </p:cTn>
                              </p:par>
                              <p:par>
                                <p:cTn id="25" presetID="22" presetClass="entr" presetSubtype="1" fill="hold" grpId="0" nodeType="withEffect">
                                  <p:stCondLst>
                                    <p:cond delay="0"/>
                                  </p:stCondLst>
                                  <p:childTnLst>
                                    <p:set>
                                      <p:cBhvr>
                                        <p:cTn id="26" dur="1" fill="hold">
                                          <p:stCondLst>
                                            <p:cond delay="0"/>
                                          </p:stCondLst>
                                        </p:cTn>
                                        <p:tgtEl>
                                          <p:spTgt spid="67"/>
                                        </p:tgtEl>
                                        <p:attrNameLst>
                                          <p:attrName>style.visibility</p:attrName>
                                        </p:attrNameLst>
                                      </p:cBhvr>
                                      <p:to>
                                        <p:strVal val="visible"/>
                                      </p:to>
                                    </p:set>
                                    <p:animEffect transition="in" filter="wipe(up)">
                                      <p:cBhvr>
                                        <p:cTn id="27" dur="2000"/>
                                        <p:tgtEl>
                                          <p:spTgt spid="67"/>
                                        </p:tgtEl>
                                      </p:cBhvr>
                                    </p:animEffect>
                                  </p:childTnLst>
                                </p:cTn>
                              </p:par>
                            </p:childTnLst>
                          </p:cTn>
                        </p:par>
                        <p:par>
                          <p:cTn id="28" fill="hold">
                            <p:stCondLst>
                              <p:cond delay="6100"/>
                            </p:stCondLst>
                            <p:childTnLst>
                              <p:par>
                                <p:cTn id="29" presetID="2" presetClass="exit" presetSubtype="4" fill="hold" nodeType="afterEffect">
                                  <p:stCondLst>
                                    <p:cond delay="0"/>
                                  </p:stCondLst>
                                  <p:childTnLst>
                                    <p:anim calcmode="lin" valueType="num">
                                      <p:cBhvr additive="base">
                                        <p:cTn id="30" dur="2000"/>
                                        <p:tgtEl>
                                          <p:spTgt spid="6"/>
                                        </p:tgtEl>
                                        <p:attrNameLst>
                                          <p:attrName>ppt_x</p:attrName>
                                        </p:attrNameLst>
                                      </p:cBhvr>
                                      <p:tavLst>
                                        <p:tav tm="0">
                                          <p:val>
                                            <p:strVal val="ppt_x"/>
                                          </p:val>
                                        </p:tav>
                                        <p:tav tm="100000">
                                          <p:val>
                                            <p:strVal val="ppt_x"/>
                                          </p:val>
                                        </p:tav>
                                      </p:tavLst>
                                    </p:anim>
                                    <p:anim calcmode="lin" valueType="num">
                                      <p:cBhvr additive="base">
                                        <p:cTn id="31" dur="2000"/>
                                        <p:tgtEl>
                                          <p:spTgt spid="6"/>
                                        </p:tgtEl>
                                        <p:attrNameLst>
                                          <p:attrName>ppt_y</p:attrName>
                                        </p:attrNameLst>
                                      </p:cBhvr>
                                      <p:tavLst>
                                        <p:tav tm="0">
                                          <p:val>
                                            <p:strVal val="ppt_y"/>
                                          </p:val>
                                        </p:tav>
                                        <p:tav tm="100000">
                                          <p:val>
                                            <p:strVal val="1+ppt_h/2"/>
                                          </p:val>
                                        </p:tav>
                                      </p:tavLst>
                                    </p:anim>
                                    <p:set>
                                      <p:cBhvr>
                                        <p:cTn id="32" dur="1" fill="hold">
                                          <p:stCondLst>
                                            <p:cond delay="1999"/>
                                          </p:stCondLst>
                                        </p:cTn>
                                        <p:tgtEl>
                                          <p:spTgt spid="6"/>
                                        </p:tgtEl>
                                        <p:attrNameLst>
                                          <p:attrName>style.visibility</p:attrName>
                                        </p:attrNameLst>
                                      </p:cBhvr>
                                      <p:to>
                                        <p:strVal val="hidden"/>
                                      </p:to>
                                    </p:set>
                                  </p:childTnLst>
                                </p:cTn>
                              </p:par>
                              <p:par>
                                <p:cTn id="33" presetID="22" presetClass="entr" presetSubtype="1" fill="hold" grpId="0" nodeType="withEffect">
                                  <p:stCondLst>
                                    <p:cond delay="0"/>
                                  </p:stCondLst>
                                  <p:childTnLst>
                                    <p:set>
                                      <p:cBhvr>
                                        <p:cTn id="34" dur="1" fill="hold">
                                          <p:stCondLst>
                                            <p:cond delay="0"/>
                                          </p:stCondLst>
                                        </p:cTn>
                                        <p:tgtEl>
                                          <p:spTgt spid="68"/>
                                        </p:tgtEl>
                                        <p:attrNameLst>
                                          <p:attrName>style.visibility</p:attrName>
                                        </p:attrNameLst>
                                      </p:cBhvr>
                                      <p:to>
                                        <p:strVal val="visible"/>
                                      </p:to>
                                    </p:set>
                                    <p:animEffect transition="in" filter="wipe(up)">
                                      <p:cBhvr>
                                        <p:cTn id="35" dur="2000"/>
                                        <p:tgtEl>
                                          <p:spTgt spid="68"/>
                                        </p:tgtEl>
                                      </p:cBhvr>
                                    </p:animEffect>
                                  </p:childTnLst>
                                </p:cTn>
                              </p:par>
                            </p:childTnLst>
                          </p:cTn>
                        </p:par>
                        <p:par>
                          <p:cTn id="36" fill="hold">
                            <p:stCondLst>
                              <p:cond delay="8100"/>
                            </p:stCondLst>
                            <p:childTnLst>
                              <p:par>
                                <p:cTn id="37" presetID="22" presetClass="entr" presetSubtype="8" fill="hold" nodeType="afterEffect">
                                  <p:stCondLst>
                                    <p:cond delay="1000"/>
                                  </p:stCondLst>
                                  <p:childTnLst>
                                    <p:set>
                                      <p:cBhvr>
                                        <p:cTn id="38" dur="1" fill="hold">
                                          <p:stCondLst>
                                            <p:cond delay="0"/>
                                          </p:stCondLst>
                                        </p:cTn>
                                        <p:tgtEl>
                                          <p:spTgt spid="15"/>
                                        </p:tgtEl>
                                        <p:attrNameLst>
                                          <p:attrName>style.visibility</p:attrName>
                                        </p:attrNameLst>
                                      </p:cBhvr>
                                      <p:to>
                                        <p:strVal val="visible"/>
                                      </p:to>
                                    </p:set>
                                    <p:animEffect transition="in" filter="wipe(left)">
                                      <p:cBhvr>
                                        <p:cTn id="39" dur="2000"/>
                                        <p:tgtEl>
                                          <p:spTgt spid="15"/>
                                        </p:tgtEl>
                                      </p:cBhvr>
                                    </p:animEffect>
                                  </p:childTnLst>
                                </p:cTn>
                              </p:par>
                            </p:childTnLst>
                          </p:cTn>
                        </p:par>
                        <p:par>
                          <p:cTn id="40" fill="hold">
                            <p:stCondLst>
                              <p:cond delay="11100"/>
                            </p:stCondLst>
                            <p:childTnLst>
                              <p:par>
                                <p:cTn id="41" presetID="22" presetClass="entr" presetSubtype="8" fill="hold" grpId="0" nodeType="afterEffect">
                                  <p:stCondLst>
                                    <p:cond delay="1000"/>
                                  </p:stCondLst>
                                  <p:childTnLst>
                                    <p:set>
                                      <p:cBhvr>
                                        <p:cTn id="42" dur="1" fill="hold">
                                          <p:stCondLst>
                                            <p:cond delay="0"/>
                                          </p:stCondLst>
                                        </p:cTn>
                                        <p:tgtEl>
                                          <p:spTgt spid="26"/>
                                        </p:tgtEl>
                                        <p:attrNameLst>
                                          <p:attrName>style.visibility</p:attrName>
                                        </p:attrNameLst>
                                      </p:cBhvr>
                                      <p:to>
                                        <p:strVal val="visible"/>
                                      </p:to>
                                    </p:set>
                                    <p:animEffect transition="in" filter="wipe(left)">
                                      <p:cBhvr>
                                        <p:cTn id="43" dur="500"/>
                                        <p:tgtEl>
                                          <p:spTgt spid="26"/>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xit" presetSubtype="8" fill="hold" grpId="1" nodeType="clickEffect">
                                  <p:stCondLst>
                                    <p:cond delay="0"/>
                                  </p:stCondLst>
                                  <p:childTnLst>
                                    <p:animEffect transition="out" filter="wipe(left)">
                                      <p:cBhvr>
                                        <p:cTn id="47" dur="1000"/>
                                        <p:tgtEl>
                                          <p:spTgt spid="26"/>
                                        </p:tgtEl>
                                      </p:cBhvr>
                                    </p:animEffect>
                                    <p:set>
                                      <p:cBhvr>
                                        <p:cTn id="48" dur="1" fill="hold">
                                          <p:stCondLst>
                                            <p:cond delay="999"/>
                                          </p:stCondLst>
                                        </p:cTn>
                                        <p:tgtEl>
                                          <p:spTgt spid="26"/>
                                        </p:tgtEl>
                                        <p:attrNameLst>
                                          <p:attrName>style.visibility</p:attrName>
                                        </p:attrNameLst>
                                      </p:cBhvr>
                                      <p:to>
                                        <p:strVal val="hidden"/>
                                      </p:to>
                                    </p:set>
                                  </p:childTnLst>
                                </p:cTn>
                              </p:par>
                            </p:childTnLst>
                          </p:cTn>
                        </p:par>
                        <p:par>
                          <p:cTn id="49" fill="hold">
                            <p:stCondLst>
                              <p:cond delay="1000"/>
                            </p:stCondLst>
                            <p:childTnLst>
                              <p:par>
                                <p:cTn id="50" presetID="42" presetClass="path" presetSubtype="0" accel="50000" decel="50000" fill="hold" nodeType="afterEffect">
                                  <p:stCondLst>
                                    <p:cond delay="0"/>
                                  </p:stCondLst>
                                  <p:childTnLst>
                                    <p:animMotion origin="layout" path="M -3.54167E-6 2.59259E-6 L 0.0056 0.77129 " pathEditMode="relative" rAng="0" ptsTypes="AA">
                                      <p:cBhvr>
                                        <p:cTn id="51" dur="2000" fill="hold"/>
                                        <p:tgtEl>
                                          <p:spTgt spid="15"/>
                                        </p:tgtEl>
                                        <p:attrNameLst>
                                          <p:attrName>ppt_x</p:attrName>
                                          <p:attrName>ppt_y</p:attrName>
                                        </p:attrNameLst>
                                      </p:cBhvr>
                                      <p:rCtr x="273" y="38565"/>
                                    </p:animMotion>
                                  </p:childTnLst>
                                </p:cTn>
                              </p:par>
                            </p:childTnLst>
                          </p:cTn>
                        </p:par>
                        <p:par>
                          <p:cTn id="52" fill="hold">
                            <p:stCondLst>
                              <p:cond delay="3000"/>
                            </p:stCondLst>
                            <p:childTnLst>
                              <p:par>
                                <p:cTn id="53" presetID="2" presetClass="entr" presetSubtype="4" fill="hold" nodeType="afterEffect">
                                  <p:stCondLst>
                                    <p:cond delay="1000"/>
                                  </p:stCondLst>
                                  <p:childTnLst>
                                    <p:set>
                                      <p:cBhvr>
                                        <p:cTn id="54" dur="1" fill="hold">
                                          <p:stCondLst>
                                            <p:cond delay="0"/>
                                          </p:stCondLst>
                                        </p:cTn>
                                        <p:tgtEl>
                                          <p:spTgt spid="3"/>
                                        </p:tgtEl>
                                        <p:attrNameLst>
                                          <p:attrName>style.visibility</p:attrName>
                                        </p:attrNameLst>
                                      </p:cBhvr>
                                      <p:to>
                                        <p:strVal val="visible"/>
                                      </p:to>
                                    </p:set>
                                    <p:anim calcmode="lin" valueType="num">
                                      <p:cBhvr additive="base">
                                        <p:cTn id="55" dur="500" fill="hold"/>
                                        <p:tgtEl>
                                          <p:spTgt spid="3"/>
                                        </p:tgtEl>
                                        <p:attrNameLst>
                                          <p:attrName>ppt_x</p:attrName>
                                        </p:attrNameLst>
                                      </p:cBhvr>
                                      <p:tavLst>
                                        <p:tav tm="0">
                                          <p:val>
                                            <p:strVal val="#ppt_x"/>
                                          </p:val>
                                        </p:tav>
                                        <p:tav tm="100000">
                                          <p:val>
                                            <p:strVal val="#ppt_x"/>
                                          </p:val>
                                        </p:tav>
                                      </p:tavLst>
                                    </p:anim>
                                    <p:anim calcmode="lin" valueType="num">
                                      <p:cBhvr additive="base">
                                        <p:cTn id="56" dur="500" fill="hold"/>
                                        <p:tgtEl>
                                          <p:spTgt spid="3"/>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1000"/>
                                  </p:stCondLst>
                                  <p:childTnLst>
                                    <p:set>
                                      <p:cBhvr>
                                        <p:cTn id="58" dur="1" fill="hold">
                                          <p:stCondLst>
                                            <p:cond delay="0"/>
                                          </p:stCondLst>
                                        </p:cTn>
                                        <p:tgtEl>
                                          <p:spTgt spid="4"/>
                                        </p:tgtEl>
                                        <p:attrNameLst>
                                          <p:attrName>style.visibility</p:attrName>
                                        </p:attrNameLst>
                                      </p:cBhvr>
                                      <p:to>
                                        <p:strVal val="visible"/>
                                      </p:to>
                                    </p:set>
                                    <p:anim calcmode="lin" valueType="num">
                                      <p:cBhvr additive="base">
                                        <p:cTn id="59" dur="500" fill="hold"/>
                                        <p:tgtEl>
                                          <p:spTgt spid="4"/>
                                        </p:tgtEl>
                                        <p:attrNameLst>
                                          <p:attrName>ppt_x</p:attrName>
                                        </p:attrNameLst>
                                      </p:cBhvr>
                                      <p:tavLst>
                                        <p:tav tm="0">
                                          <p:val>
                                            <p:strVal val="#ppt_x"/>
                                          </p:val>
                                        </p:tav>
                                        <p:tav tm="100000">
                                          <p:val>
                                            <p:strVal val="#ppt_x"/>
                                          </p:val>
                                        </p:tav>
                                      </p:tavLst>
                                    </p:anim>
                                    <p:anim calcmode="lin" valueType="num">
                                      <p:cBhvr additive="base">
                                        <p:cTn id="60" dur="500" fill="hold"/>
                                        <p:tgtEl>
                                          <p:spTgt spid="4"/>
                                        </p:tgtEl>
                                        <p:attrNameLst>
                                          <p:attrName>ppt_y</p:attrName>
                                        </p:attrNameLst>
                                      </p:cBhvr>
                                      <p:tavLst>
                                        <p:tav tm="0">
                                          <p:val>
                                            <p:strVal val="1+#ppt_h/2"/>
                                          </p:val>
                                        </p:tav>
                                        <p:tav tm="100000">
                                          <p:val>
                                            <p:strVal val="#ppt_y"/>
                                          </p:val>
                                        </p:tav>
                                      </p:tavLst>
                                    </p:anim>
                                  </p:childTnLst>
                                </p:cTn>
                              </p:par>
                              <p:par>
                                <p:cTn id="61" presetID="2" presetClass="entr" presetSubtype="4" fill="hold" nodeType="withEffect">
                                  <p:stCondLst>
                                    <p:cond delay="1000"/>
                                  </p:stCondLst>
                                  <p:childTnLst>
                                    <p:set>
                                      <p:cBhvr>
                                        <p:cTn id="62" dur="1" fill="hold">
                                          <p:stCondLst>
                                            <p:cond delay="0"/>
                                          </p:stCondLst>
                                        </p:cTn>
                                        <p:tgtEl>
                                          <p:spTgt spid="5"/>
                                        </p:tgtEl>
                                        <p:attrNameLst>
                                          <p:attrName>style.visibility</p:attrName>
                                        </p:attrNameLst>
                                      </p:cBhvr>
                                      <p:to>
                                        <p:strVal val="visible"/>
                                      </p:to>
                                    </p:set>
                                    <p:anim calcmode="lin" valueType="num">
                                      <p:cBhvr additive="base">
                                        <p:cTn id="63" dur="500" fill="hold"/>
                                        <p:tgtEl>
                                          <p:spTgt spid="5"/>
                                        </p:tgtEl>
                                        <p:attrNameLst>
                                          <p:attrName>ppt_x</p:attrName>
                                        </p:attrNameLst>
                                      </p:cBhvr>
                                      <p:tavLst>
                                        <p:tav tm="0">
                                          <p:val>
                                            <p:strVal val="#ppt_x"/>
                                          </p:val>
                                        </p:tav>
                                        <p:tav tm="100000">
                                          <p:val>
                                            <p:strVal val="#ppt_x"/>
                                          </p:val>
                                        </p:tav>
                                      </p:tavLst>
                                    </p:anim>
                                    <p:anim calcmode="lin" valueType="num">
                                      <p:cBhvr additive="base">
                                        <p:cTn id="64" dur="500" fill="hold"/>
                                        <p:tgtEl>
                                          <p:spTgt spid="5"/>
                                        </p:tgtEl>
                                        <p:attrNameLst>
                                          <p:attrName>ppt_y</p:attrName>
                                        </p:attrNameLst>
                                      </p:cBhvr>
                                      <p:tavLst>
                                        <p:tav tm="0">
                                          <p:val>
                                            <p:strVal val="1+#ppt_h/2"/>
                                          </p:val>
                                        </p:tav>
                                        <p:tav tm="100000">
                                          <p:val>
                                            <p:strVal val="#ppt_y"/>
                                          </p:val>
                                        </p:tav>
                                      </p:tavLst>
                                    </p:anim>
                                  </p:childTnLst>
                                </p:cTn>
                              </p:par>
                              <p:par>
                                <p:cTn id="65" presetID="2" presetClass="entr" presetSubtype="4" fill="hold" nodeType="withEffect">
                                  <p:stCondLst>
                                    <p:cond delay="1000"/>
                                  </p:stCondLst>
                                  <p:childTnLst>
                                    <p:set>
                                      <p:cBhvr>
                                        <p:cTn id="66" dur="1" fill="hold">
                                          <p:stCondLst>
                                            <p:cond delay="0"/>
                                          </p:stCondLst>
                                        </p:cTn>
                                        <p:tgtEl>
                                          <p:spTgt spid="6"/>
                                        </p:tgtEl>
                                        <p:attrNameLst>
                                          <p:attrName>style.visibility</p:attrName>
                                        </p:attrNameLst>
                                      </p:cBhvr>
                                      <p:to>
                                        <p:strVal val="visible"/>
                                      </p:to>
                                    </p:set>
                                    <p:anim calcmode="lin" valueType="num">
                                      <p:cBhvr additive="base">
                                        <p:cTn id="67" dur="500" fill="hold"/>
                                        <p:tgtEl>
                                          <p:spTgt spid="6"/>
                                        </p:tgtEl>
                                        <p:attrNameLst>
                                          <p:attrName>ppt_x</p:attrName>
                                        </p:attrNameLst>
                                      </p:cBhvr>
                                      <p:tavLst>
                                        <p:tav tm="0">
                                          <p:val>
                                            <p:strVal val="#ppt_x"/>
                                          </p:val>
                                        </p:tav>
                                        <p:tav tm="100000">
                                          <p:val>
                                            <p:strVal val="#ppt_x"/>
                                          </p:val>
                                        </p:tav>
                                      </p:tavLst>
                                    </p:anim>
                                    <p:anim calcmode="lin" valueType="num">
                                      <p:cBhvr additive="base">
                                        <p:cTn id="6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2" presetClass="entr" presetSubtype="8" fill="hold" nodeType="clickEffect">
                                  <p:stCondLst>
                                    <p:cond delay="0"/>
                                  </p:stCondLst>
                                  <p:childTnLst>
                                    <p:set>
                                      <p:cBhvr>
                                        <p:cTn id="72" dur="1" fill="hold">
                                          <p:stCondLst>
                                            <p:cond delay="0"/>
                                          </p:stCondLst>
                                        </p:cTn>
                                        <p:tgtEl>
                                          <p:spTgt spid="32"/>
                                        </p:tgtEl>
                                        <p:attrNameLst>
                                          <p:attrName>style.visibility</p:attrName>
                                        </p:attrNameLst>
                                      </p:cBhvr>
                                      <p:to>
                                        <p:strVal val="visible"/>
                                      </p:to>
                                    </p:set>
                                    <p:animEffect transition="in" filter="wipe(left)">
                                      <p:cBhvr>
                                        <p:cTn id="73" dur="2000"/>
                                        <p:tgtEl>
                                          <p:spTgt spid="32"/>
                                        </p:tgtEl>
                                      </p:cBhvr>
                                    </p:animEffect>
                                  </p:childTnLst>
                                </p:cTn>
                              </p:par>
                            </p:childTnLst>
                          </p:cTn>
                        </p:par>
                        <p:par>
                          <p:cTn id="74" fill="hold">
                            <p:stCondLst>
                              <p:cond delay="2000"/>
                            </p:stCondLst>
                            <p:childTnLst>
                              <p:par>
                                <p:cTn id="75" presetID="22" presetClass="entr" presetSubtype="8" fill="hold" grpId="0" nodeType="afterEffect">
                                  <p:stCondLst>
                                    <p:cond delay="1000"/>
                                  </p:stCondLst>
                                  <p:childTnLst>
                                    <p:set>
                                      <p:cBhvr>
                                        <p:cTn id="76" dur="1" fill="hold">
                                          <p:stCondLst>
                                            <p:cond delay="0"/>
                                          </p:stCondLst>
                                        </p:cTn>
                                        <p:tgtEl>
                                          <p:spTgt spid="28"/>
                                        </p:tgtEl>
                                        <p:attrNameLst>
                                          <p:attrName>style.visibility</p:attrName>
                                        </p:attrNameLst>
                                      </p:cBhvr>
                                      <p:to>
                                        <p:strVal val="visible"/>
                                      </p:to>
                                    </p:set>
                                    <p:animEffect transition="in" filter="wipe(left)">
                                      <p:cBhvr>
                                        <p:cTn id="77" dur="1000"/>
                                        <p:tgtEl>
                                          <p:spTgt spid="28"/>
                                        </p:tgtEl>
                                      </p:cBhvr>
                                    </p:animEffect>
                                  </p:childTnLst>
                                </p:cTn>
                              </p:par>
                            </p:childTnLst>
                          </p:cTn>
                        </p:par>
                        <p:par>
                          <p:cTn id="78" fill="hold">
                            <p:stCondLst>
                              <p:cond delay="4000"/>
                            </p:stCondLst>
                            <p:childTnLst>
                              <p:par>
                                <p:cTn id="79" presetID="22" presetClass="entr" presetSubtype="8" fill="hold" grpId="0" nodeType="afterEffect">
                                  <p:stCondLst>
                                    <p:cond delay="1000"/>
                                  </p:stCondLst>
                                  <p:childTnLst>
                                    <p:set>
                                      <p:cBhvr>
                                        <p:cTn id="80" dur="1" fill="hold">
                                          <p:stCondLst>
                                            <p:cond delay="0"/>
                                          </p:stCondLst>
                                        </p:cTn>
                                        <p:tgtEl>
                                          <p:spTgt spid="29"/>
                                        </p:tgtEl>
                                        <p:attrNameLst>
                                          <p:attrName>style.visibility</p:attrName>
                                        </p:attrNameLst>
                                      </p:cBhvr>
                                      <p:to>
                                        <p:strVal val="visible"/>
                                      </p:to>
                                    </p:set>
                                    <p:animEffect transition="in" filter="wipe(left)">
                                      <p:cBhvr>
                                        <p:cTn id="81" dur="1000"/>
                                        <p:tgtEl>
                                          <p:spTgt spid="29"/>
                                        </p:tgtEl>
                                      </p:cBhvr>
                                    </p:animEffect>
                                  </p:childTnLst>
                                </p:cTn>
                              </p:par>
                            </p:childTnLst>
                          </p:cTn>
                        </p:par>
                        <p:par>
                          <p:cTn id="82" fill="hold">
                            <p:stCondLst>
                              <p:cond delay="6000"/>
                            </p:stCondLst>
                            <p:childTnLst>
                              <p:par>
                                <p:cTn id="83" presetID="22" presetClass="entr" presetSubtype="8" fill="hold" grpId="0" nodeType="afterEffect">
                                  <p:stCondLst>
                                    <p:cond delay="1000"/>
                                  </p:stCondLst>
                                  <p:childTnLst>
                                    <p:set>
                                      <p:cBhvr>
                                        <p:cTn id="84" dur="1" fill="hold">
                                          <p:stCondLst>
                                            <p:cond delay="0"/>
                                          </p:stCondLst>
                                        </p:cTn>
                                        <p:tgtEl>
                                          <p:spTgt spid="31"/>
                                        </p:tgtEl>
                                        <p:attrNameLst>
                                          <p:attrName>style.visibility</p:attrName>
                                        </p:attrNameLst>
                                      </p:cBhvr>
                                      <p:to>
                                        <p:strVal val="visible"/>
                                      </p:to>
                                    </p:set>
                                    <p:animEffect transition="in" filter="wipe(left)">
                                      <p:cBhvr>
                                        <p:cTn id="85" dur="1000"/>
                                        <p:tgtEl>
                                          <p:spTgt spid="31"/>
                                        </p:tgtEl>
                                      </p:cBhvr>
                                    </p:animEffect>
                                  </p:childTnLst>
                                </p:cTn>
                              </p:par>
                            </p:childTnLst>
                          </p:cTn>
                        </p:par>
                        <p:par>
                          <p:cTn id="86" fill="hold">
                            <p:stCondLst>
                              <p:cond delay="8000"/>
                            </p:stCondLst>
                            <p:childTnLst>
                              <p:par>
                                <p:cTn id="87" presetID="22" presetClass="entr" presetSubtype="8" fill="hold" grpId="0" nodeType="afterEffect">
                                  <p:stCondLst>
                                    <p:cond delay="1000"/>
                                  </p:stCondLst>
                                  <p:childTnLst>
                                    <p:set>
                                      <p:cBhvr>
                                        <p:cTn id="88" dur="1" fill="hold">
                                          <p:stCondLst>
                                            <p:cond delay="0"/>
                                          </p:stCondLst>
                                        </p:cTn>
                                        <p:tgtEl>
                                          <p:spTgt spid="33"/>
                                        </p:tgtEl>
                                        <p:attrNameLst>
                                          <p:attrName>style.visibility</p:attrName>
                                        </p:attrNameLst>
                                      </p:cBhvr>
                                      <p:to>
                                        <p:strVal val="visible"/>
                                      </p:to>
                                    </p:set>
                                    <p:animEffect transition="in" filter="wipe(left)">
                                      <p:cBhvr>
                                        <p:cTn id="89" dur="1000"/>
                                        <p:tgtEl>
                                          <p:spTgt spid="33"/>
                                        </p:tgtEl>
                                      </p:cBhvr>
                                    </p:animEffect>
                                  </p:childTnLst>
                                </p:cTn>
                              </p:par>
                            </p:childTnLst>
                          </p:cTn>
                        </p:par>
                        <p:par>
                          <p:cTn id="90" fill="hold">
                            <p:stCondLst>
                              <p:cond delay="10000"/>
                            </p:stCondLst>
                            <p:childTnLst>
                              <p:par>
                                <p:cTn id="91" presetID="22" presetClass="entr" presetSubtype="8" fill="hold" grpId="0" nodeType="afterEffect">
                                  <p:stCondLst>
                                    <p:cond delay="1000"/>
                                  </p:stCondLst>
                                  <p:childTnLst>
                                    <p:set>
                                      <p:cBhvr>
                                        <p:cTn id="92" dur="1" fill="hold">
                                          <p:stCondLst>
                                            <p:cond delay="0"/>
                                          </p:stCondLst>
                                        </p:cTn>
                                        <p:tgtEl>
                                          <p:spTgt spid="30"/>
                                        </p:tgtEl>
                                        <p:attrNameLst>
                                          <p:attrName>style.visibility</p:attrName>
                                        </p:attrNameLst>
                                      </p:cBhvr>
                                      <p:to>
                                        <p:strVal val="visible"/>
                                      </p:to>
                                    </p:set>
                                    <p:animEffect transition="in" filter="wipe(left)">
                                      <p:cBhvr>
                                        <p:cTn id="93" dur="10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7" grpId="0" animBg="1"/>
      <p:bldP spid="68" grpId="0" animBg="1"/>
      <p:bldP spid="66" grpId="0" animBg="1"/>
      <p:bldP spid="26" grpId="0" animBg="1"/>
      <p:bldP spid="26" grpId="1" animBg="1"/>
      <p:bldP spid="28" grpId="0" animBg="1"/>
      <p:bldP spid="29" grpId="0" animBg="1"/>
      <p:bldP spid="31" grpId="0" animBg="1"/>
      <p:bldP spid="33" grpId="0" animBg="1"/>
      <p:bldP spid="3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avokutnik 1"/>
          <p:cNvSpPr/>
          <p:nvPr/>
        </p:nvSpPr>
        <p:spPr>
          <a:xfrm>
            <a:off x="176426" y="187699"/>
            <a:ext cx="2948157" cy="6495393"/>
          </a:xfrm>
          <a:prstGeom prst="rect">
            <a:avLst/>
          </a:prstGeom>
          <a:solidFill>
            <a:srgbClr val="66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dirty="0"/>
          </a:p>
        </p:txBody>
      </p:sp>
      <p:sp>
        <p:nvSpPr>
          <p:cNvPr id="67" name="Pravokutnik 66"/>
          <p:cNvSpPr/>
          <p:nvPr/>
        </p:nvSpPr>
        <p:spPr>
          <a:xfrm>
            <a:off x="6090731" y="194433"/>
            <a:ext cx="2942907" cy="6495393"/>
          </a:xfrm>
          <a:prstGeom prst="rect">
            <a:avLst/>
          </a:prstGeom>
          <a:solidFill>
            <a:srgbClr val="FF99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68" name="Pravokutnik 67"/>
          <p:cNvSpPr/>
          <p:nvPr/>
        </p:nvSpPr>
        <p:spPr>
          <a:xfrm>
            <a:off x="9066086" y="194433"/>
            <a:ext cx="2942907" cy="6495393"/>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66" name="Pravokutnik 65"/>
          <p:cNvSpPr/>
          <p:nvPr/>
        </p:nvSpPr>
        <p:spPr>
          <a:xfrm>
            <a:off x="3166453" y="204952"/>
            <a:ext cx="2858818" cy="6495393"/>
          </a:xfrm>
          <a:prstGeom prst="rect">
            <a:avLst/>
          </a:prstGeom>
          <a:solidFill>
            <a:srgbClr val="99FF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dirty="0"/>
          </a:p>
        </p:txBody>
      </p:sp>
      <p:grpSp>
        <p:nvGrpSpPr>
          <p:cNvPr id="6" name="Grupa 5"/>
          <p:cNvGrpSpPr/>
          <p:nvPr/>
        </p:nvGrpSpPr>
        <p:grpSpPr>
          <a:xfrm>
            <a:off x="188481" y="996791"/>
            <a:ext cx="12250873" cy="850719"/>
            <a:chOff x="188481" y="996791"/>
            <a:chExt cx="12250873" cy="850719"/>
          </a:xfrm>
        </p:grpSpPr>
        <p:sp>
          <p:nvSpPr>
            <p:cNvPr id="18" name="Prostoručno 17"/>
            <p:cNvSpPr/>
            <p:nvPr/>
          </p:nvSpPr>
          <p:spPr>
            <a:xfrm>
              <a:off x="188481" y="996791"/>
              <a:ext cx="11893721" cy="846915"/>
            </a:xfrm>
            <a:custGeom>
              <a:avLst/>
              <a:gdLst>
                <a:gd name="connsiteX0" fmla="*/ 12192 w 5571744"/>
                <a:gd name="connsiteY0" fmla="*/ 560832 h 707136"/>
                <a:gd name="connsiteX1" fmla="*/ 12192 w 5571744"/>
                <a:gd name="connsiteY1" fmla="*/ 560832 h 707136"/>
                <a:gd name="connsiteX2" fmla="*/ 3877056 w 5571744"/>
                <a:gd name="connsiteY2" fmla="*/ 573024 h 707136"/>
                <a:gd name="connsiteX3" fmla="*/ 4608576 w 5571744"/>
                <a:gd name="connsiteY3" fmla="*/ 0 h 707136"/>
                <a:gd name="connsiteX4" fmla="*/ 5571744 w 5571744"/>
                <a:gd name="connsiteY4" fmla="*/ 0 h 707136"/>
                <a:gd name="connsiteX5" fmla="*/ 5559552 w 5571744"/>
                <a:gd name="connsiteY5" fmla="*/ 707136 h 707136"/>
                <a:gd name="connsiteX6" fmla="*/ 0 w 5571744"/>
                <a:gd name="connsiteY6" fmla="*/ 707136 h 707136"/>
                <a:gd name="connsiteX7" fmla="*/ 12192 w 5571744"/>
                <a:gd name="connsiteY7" fmla="*/ 560832 h 707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571744" h="707136">
                  <a:moveTo>
                    <a:pt x="12192" y="560832"/>
                  </a:moveTo>
                  <a:lnTo>
                    <a:pt x="12192" y="560832"/>
                  </a:lnTo>
                  <a:lnTo>
                    <a:pt x="3877056" y="573024"/>
                  </a:lnTo>
                  <a:lnTo>
                    <a:pt x="4608576" y="0"/>
                  </a:lnTo>
                  <a:lnTo>
                    <a:pt x="5571744" y="0"/>
                  </a:lnTo>
                  <a:lnTo>
                    <a:pt x="5559552" y="707136"/>
                  </a:lnTo>
                  <a:lnTo>
                    <a:pt x="0" y="707136"/>
                  </a:lnTo>
                  <a:lnTo>
                    <a:pt x="12192" y="560832"/>
                  </a:lnTo>
                  <a:close/>
                </a:path>
              </a:pathLst>
            </a:custGeom>
            <a:solidFill>
              <a:srgbClr val="FFC000"/>
            </a:solidFill>
            <a:ln>
              <a:solidFill>
                <a:schemeClr val="accent2">
                  <a:lumMod val="75000"/>
                </a:schemeClr>
              </a:solidFill>
            </a:ln>
          </p:spPr>
          <p:style>
            <a:lnRef idx="1">
              <a:schemeClr val="accent1"/>
            </a:lnRef>
            <a:fillRef idx="3">
              <a:schemeClr val="accent1"/>
            </a:fillRef>
            <a:effectRef idx="2">
              <a:schemeClr val="accent1"/>
            </a:effectRef>
            <a:fontRef idx="minor">
              <a:schemeClr val="lt1"/>
            </a:fontRef>
          </p:style>
          <p:txBody>
            <a:bodyPr anchor="ctr"/>
            <a:lstStyle/>
            <a:p>
              <a:pPr>
                <a:defRPr/>
              </a:pPr>
              <a:r>
                <a:rPr lang="hr-HR" sz="1200" dirty="0" smtClean="0">
                  <a:solidFill>
                    <a:schemeClr val="tx1"/>
                  </a:solidFill>
                </a:rPr>
                <a:t>						</a:t>
              </a:r>
              <a:r>
                <a:rPr lang="hr-HR" sz="1200" dirty="0">
                  <a:solidFill>
                    <a:schemeClr val="tx1"/>
                  </a:solidFill>
                </a:rPr>
                <a:t>	</a:t>
              </a:r>
              <a:r>
                <a:rPr lang="hr-HR" sz="1200" dirty="0" smtClean="0">
                  <a:solidFill>
                    <a:schemeClr val="tx1"/>
                  </a:solidFill>
                </a:rPr>
                <a:t>                                	</a:t>
              </a:r>
              <a:endParaRPr lang="hr-HR" sz="1200" dirty="0">
                <a:solidFill>
                  <a:schemeClr val="tx1"/>
                </a:solidFill>
              </a:endParaRPr>
            </a:p>
          </p:txBody>
        </p:sp>
        <p:sp>
          <p:nvSpPr>
            <p:cNvPr id="19" name="TekstniOkvir 18"/>
            <p:cNvSpPr txBox="1"/>
            <p:nvPr/>
          </p:nvSpPr>
          <p:spPr>
            <a:xfrm>
              <a:off x="9435133" y="1010520"/>
              <a:ext cx="3004221" cy="836990"/>
            </a:xfrm>
            <a:prstGeom prst="rect">
              <a:avLst/>
            </a:prstGeom>
            <a:noFill/>
          </p:spPr>
          <p:txBody>
            <a:bodyPr wrap="square" rtlCol="0">
              <a:spAutoFit/>
            </a:bodyPr>
            <a:lstStyle/>
            <a:p>
              <a:pPr algn="ctr"/>
              <a:r>
                <a:rPr lang="hr-HR" sz="1600" b="1" dirty="0" smtClean="0"/>
                <a:t>  OPORAVAK I</a:t>
              </a:r>
            </a:p>
            <a:p>
              <a:pPr algn="ctr"/>
              <a:r>
                <a:rPr lang="hr-HR" sz="1600" b="1" dirty="0" smtClean="0"/>
                <a:t>KONTINUITET </a:t>
              </a:r>
            </a:p>
            <a:p>
              <a:pPr algn="ctr"/>
              <a:r>
                <a:rPr lang="hr-HR" sz="1600" b="1" dirty="0" smtClean="0"/>
                <a:t>FUNKCIONIRANJA</a:t>
              </a:r>
              <a:endParaRPr lang="hr-HR" sz="1600" b="1" dirty="0"/>
            </a:p>
          </p:txBody>
        </p:sp>
      </p:grpSp>
      <p:grpSp>
        <p:nvGrpSpPr>
          <p:cNvPr id="4" name="Grupa 3"/>
          <p:cNvGrpSpPr/>
          <p:nvPr/>
        </p:nvGrpSpPr>
        <p:grpSpPr>
          <a:xfrm>
            <a:off x="151124" y="532056"/>
            <a:ext cx="11893725" cy="832841"/>
            <a:chOff x="151124" y="532056"/>
            <a:chExt cx="11893725" cy="832841"/>
          </a:xfrm>
        </p:grpSpPr>
        <p:sp>
          <p:nvSpPr>
            <p:cNvPr id="20" name="Prostoručno 19"/>
            <p:cNvSpPr/>
            <p:nvPr/>
          </p:nvSpPr>
          <p:spPr>
            <a:xfrm>
              <a:off x="151124" y="532056"/>
              <a:ext cx="11893725" cy="832841"/>
            </a:xfrm>
            <a:custGeom>
              <a:avLst/>
              <a:gdLst>
                <a:gd name="connsiteX0" fmla="*/ 0 w 5583936"/>
                <a:gd name="connsiteY0" fmla="*/ 573024 h 719328"/>
                <a:gd name="connsiteX1" fmla="*/ 999744 w 5583936"/>
                <a:gd name="connsiteY1" fmla="*/ 585216 h 719328"/>
                <a:gd name="connsiteX2" fmla="*/ 1719072 w 5583936"/>
                <a:gd name="connsiteY2" fmla="*/ 0 h 719328"/>
                <a:gd name="connsiteX3" fmla="*/ 5583936 w 5583936"/>
                <a:gd name="connsiteY3" fmla="*/ 0 h 719328"/>
                <a:gd name="connsiteX4" fmla="*/ 5583936 w 5583936"/>
                <a:gd name="connsiteY4" fmla="*/ 121920 h 719328"/>
                <a:gd name="connsiteX5" fmla="*/ 3169920 w 5583936"/>
                <a:gd name="connsiteY5" fmla="*/ 121920 h 719328"/>
                <a:gd name="connsiteX6" fmla="*/ 2450592 w 5583936"/>
                <a:gd name="connsiteY6" fmla="*/ 719328 h 719328"/>
                <a:gd name="connsiteX7" fmla="*/ 0 w 5583936"/>
                <a:gd name="connsiteY7" fmla="*/ 719328 h 719328"/>
                <a:gd name="connsiteX8" fmla="*/ 0 w 5583936"/>
                <a:gd name="connsiteY8" fmla="*/ 573024 h 719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583936" h="719328">
                  <a:moveTo>
                    <a:pt x="0" y="573024"/>
                  </a:moveTo>
                  <a:lnTo>
                    <a:pt x="999744" y="585216"/>
                  </a:lnTo>
                  <a:lnTo>
                    <a:pt x="1719072" y="0"/>
                  </a:lnTo>
                  <a:lnTo>
                    <a:pt x="5583936" y="0"/>
                  </a:lnTo>
                  <a:lnTo>
                    <a:pt x="5583936" y="121920"/>
                  </a:lnTo>
                  <a:lnTo>
                    <a:pt x="3169920" y="121920"/>
                  </a:lnTo>
                  <a:lnTo>
                    <a:pt x="2450592" y="719328"/>
                  </a:lnTo>
                  <a:lnTo>
                    <a:pt x="0" y="719328"/>
                  </a:lnTo>
                  <a:cubicBezTo>
                    <a:pt x="12633" y="555102"/>
                    <a:pt x="49660" y="598300"/>
                    <a:pt x="0" y="573024"/>
                  </a:cubicBezTo>
                  <a:close/>
                </a:path>
              </a:pathLst>
            </a:custGeom>
            <a:solidFill>
              <a:srgbClr val="99FF66"/>
            </a:solidFill>
            <a:ln>
              <a:solidFill>
                <a:srgbClr val="00B050"/>
              </a:solidFill>
            </a:ln>
          </p:spPr>
          <p:style>
            <a:lnRef idx="1">
              <a:schemeClr val="accent1"/>
            </a:lnRef>
            <a:fillRef idx="3">
              <a:schemeClr val="accent1"/>
            </a:fillRef>
            <a:effectRef idx="2">
              <a:schemeClr val="accent1"/>
            </a:effectRef>
            <a:fontRef idx="minor">
              <a:schemeClr val="lt1"/>
            </a:fontRef>
          </p:style>
          <p:txBody>
            <a:bodyPr anchor="ctr"/>
            <a:lstStyle/>
            <a:p>
              <a:pPr>
                <a:defRPr/>
              </a:pPr>
              <a:r>
                <a:rPr lang="hr-HR" sz="1200" dirty="0" smtClean="0">
                  <a:solidFill>
                    <a:schemeClr val="tx1"/>
                  </a:solidFill>
                </a:rPr>
                <a:t>                                          </a:t>
              </a:r>
            </a:p>
            <a:p>
              <a:pPr>
                <a:defRPr/>
              </a:pPr>
              <a:r>
                <a:rPr lang="hr-HR" sz="1200" dirty="0">
                  <a:solidFill>
                    <a:schemeClr val="tx1"/>
                  </a:solidFill>
                </a:rPr>
                <a:t> </a:t>
              </a:r>
              <a:r>
                <a:rPr lang="hr-HR" sz="1200" dirty="0" smtClean="0">
                  <a:solidFill>
                    <a:schemeClr val="tx1"/>
                  </a:solidFill>
                </a:rPr>
                <a:t>                                    </a:t>
              </a:r>
              <a:endParaRPr lang="hr-HR" sz="1200" dirty="0">
                <a:solidFill>
                  <a:schemeClr val="tx1"/>
                </a:solidFill>
              </a:endParaRPr>
            </a:p>
          </p:txBody>
        </p:sp>
        <p:sp>
          <p:nvSpPr>
            <p:cNvPr id="21" name="TekstniOkvir 20"/>
            <p:cNvSpPr txBox="1"/>
            <p:nvPr/>
          </p:nvSpPr>
          <p:spPr>
            <a:xfrm>
              <a:off x="2697611" y="666712"/>
              <a:ext cx="3515295" cy="584775"/>
            </a:xfrm>
            <a:prstGeom prst="rect">
              <a:avLst/>
            </a:prstGeom>
            <a:noFill/>
          </p:spPr>
          <p:txBody>
            <a:bodyPr wrap="square" rtlCol="0">
              <a:spAutoFit/>
            </a:bodyPr>
            <a:lstStyle/>
            <a:p>
              <a:pPr algn="ctr"/>
              <a:r>
                <a:rPr lang="hr-HR" sz="1600" b="1" dirty="0" smtClean="0"/>
                <a:t>        SIGURNOSNA  ZAŠTITA </a:t>
              </a:r>
            </a:p>
            <a:p>
              <a:pPr algn="ctr"/>
              <a:r>
                <a:rPr lang="hr-HR" sz="1600" b="1" dirty="0" smtClean="0"/>
                <a:t>(PREVENTIVNA SIGURNOST)</a:t>
              </a:r>
              <a:endParaRPr lang="hr-HR" sz="1600" b="1" dirty="0"/>
            </a:p>
          </p:txBody>
        </p:sp>
      </p:grpSp>
      <p:grpSp>
        <p:nvGrpSpPr>
          <p:cNvPr id="5" name="Grupa 4"/>
          <p:cNvGrpSpPr/>
          <p:nvPr/>
        </p:nvGrpSpPr>
        <p:grpSpPr>
          <a:xfrm>
            <a:off x="168381" y="721360"/>
            <a:ext cx="11893720" cy="895593"/>
            <a:chOff x="168381" y="721360"/>
            <a:chExt cx="11893720" cy="895593"/>
          </a:xfrm>
        </p:grpSpPr>
        <p:sp>
          <p:nvSpPr>
            <p:cNvPr id="22" name="Prostoručno 21"/>
            <p:cNvSpPr/>
            <p:nvPr/>
          </p:nvSpPr>
          <p:spPr>
            <a:xfrm>
              <a:off x="168381" y="721360"/>
              <a:ext cx="11893720" cy="895593"/>
            </a:xfrm>
            <a:custGeom>
              <a:avLst/>
              <a:gdLst>
                <a:gd name="connsiteX0" fmla="*/ 0 w 5571744"/>
                <a:gd name="connsiteY0" fmla="*/ 573024 h 731520"/>
                <a:gd name="connsiteX1" fmla="*/ 2426208 w 5571744"/>
                <a:gd name="connsiteY1" fmla="*/ 585216 h 731520"/>
                <a:gd name="connsiteX2" fmla="*/ 3145536 w 5571744"/>
                <a:gd name="connsiteY2" fmla="*/ 0 h 731520"/>
                <a:gd name="connsiteX3" fmla="*/ 5559552 w 5571744"/>
                <a:gd name="connsiteY3" fmla="*/ 0 h 731520"/>
                <a:gd name="connsiteX4" fmla="*/ 5571744 w 5571744"/>
                <a:gd name="connsiteY4" fmla="*/ 146304 h 731520"/>
                <a:gd name="connsiteX5" fmla="*/ 4596384 w 5571744"/>
                <a:gd name="connsiteY5" fmla="*/ 146304 h 731520"/>
                <a:gd name="connsiteX6" fmla="*/ 3864864 w 5571744"/>
                <a:gd name="connsiteY6" fmla="*/ 731520 h 731520"/>
                <a:gd name="connsiteX7" fmla="*/ 0 w 5571744"/>
                <a:gd name="connsiteY7" fmla="*/ 719328 h 731520"/>
                <a:gd name="connsiteX8" fmla="*/ 0 w 5571744"/>
                <a:gd name="connsiteY8" fmla="*/ 573024 h 731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571744" h="731520">
                  <a:moveTo>
                    <a:pt x="0" y="573024"/>
                  </a:moveTo>
                  <a:lnTo>
                    <a:pt x="2426208" y="585216"/>
                  </a:lnTo>
                  <a:lnTo>
                    <a:pt x="3145536" y="0"/>
                  </a:lnTo>
                  <a:lnTo>
                    <a:pt x="5559552" y="0"/>
                  </a:lnTo>
                  <a:lnTo>
                    <a:pt x="5571744" y="146304"/>
                  </a:lnTo>
                  <a:lnTo>
                    <a:pt x="4596384" y="146304"/>
                  </a:lnTo>
                  <a:lnTo>
                    <a:pt x="3864864" y="731520"/>
                  </a:lnTo>
                  <a:lnTo>
                    <a:pt x="0" y="719328"/>
                  </a:lnTo>
                  <a:lnTo>
                    <a:pt x="0" y="573024"/>
                  </a:lnTo>
                  <a:close/>
                </a:path>
              </a:pathLst>
            </a:custGeom>
            <a:solidFill>
              <a:srgbClr val="FF99CC"/>
            </a:solidFill>
            <a:ln>
              <a:solidFill>
                <a:srgbClr val="FF00FF"/>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hr-HR" sz="1200" dirty="0" smtClean="0">
                  <a:solidFill>
                    <a:schemeClr val="tx1"/>
                  </a:solidFill>
                </a:rPr>
                <a:t>				                                                                                                   </a:t>
              </a:r>
              <a:endParaRPr lang="hr-HR" sz="1200" dirty="0">
                <a:solidFill>
                  <a:schemeClr val="tx1"/>
                </a:solidFill>
              </a:endParaRPr>
            </a:p>
          </p:txBody>
        </p:sp>
        <p:sp>
          <p:nvSpPr>
            <p:cNvPr id="23" name="TekstniOkvir 22"/>
            <p:cNvSpPr txBox="1"/>
            <p:nvPr/>
          </p:nvSpPr>
          <p:spPr>
            <a:xfrm>
              <a:off x="5782675" y="759454"/>
              <a:ext cx="3681815" cy="830997"/>
            </a:xfrm>
            <a:prstGeom prst="rect">
              <a:avLst/>
            </a:prstGeom>
            <a:noFill/>
          </p:spPr>
          <p:txBody>
            <a:bodyPr wrap="square" rtlCol="0">
              <a:spAutoFit/>
            </a:bodyPr>
            <a:lstStyle/>
            <a:p>
              <a:pPr algn="ctr"/>
              <a:r>
                <a:rPr lang="hr-HR" sz="1600" b="1" dirty="0" smtClean="0"/>
                <a:t>         ODGOVOR</a:t>
              </a:r>
            </a:p>
            <a:p>
              <a:pPr algn="ctr"/>
              <a:r>
                <a:rPr lang="hr-HR" sz="1600" b="1" dirty="0" smtClean="0"/>
                <a:t>NA ŠTETNI </a:t>
              </a:r>
            </a:p>
            <a:p>
              <a:pPr algn="ctr"/>
              <a:r>
                <a:rPr lang="hr-HR" sz="1600" b="1" dirty="0" smtClean="0"/>
                <a:t>DOGAĐAJ (KRIZU)</a:t>
              </a:r>
              <a:endParaRPr lang="hr-HR" sz="1600" b="1" dirty="0"/>
            </a:p>
          </p:txBody>
        </p:sp>
      </p:grpSp>
      <p:sp>
        <p:nvSpPr>
          <p:cNvPr id="63" name="Elipsa 62"/>
          <p:cNvSpPr/>
          <p:nvPr/>
        </p:nvSpPr>
        <p:spPr>
          <a:xfrm>
            <a:off x="5630094" y="280805"/>
            <a:ext cx="878824" cy="6227379"/>
          </a:xfrm>
          <a:prstGeom prst="ellipse">
            <a:avLst/>
          </a:prstGeom>
          <a:gradFill flip="none" rotWithShape="1">
            <a:gsLst>
              <a:gs pos="23000">
                <a:srgbClr val="FFF200"/>
              </a:gs>
              <a:gs pos="45000">
                <a:srgbClr val="FF7A00"/>
              </a:gs>
              <a:gs pos="70000">
                <a:srgbClr val="FF0300"/>
              </a:gs>
              <a:gs pos="100000">
                <a:srgbClr val="4D0808"/>
              </a:gs>
            </a:gsLst>
            <a:lin ang="0" scaled="1"/>
            <a:tileRect/>
          </a:gradFill>
          <a:ln w="28575">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hr-HR" sz="1600" b="1" dirty="0" smtClean="0">
              <a:solidFill>
                <a:schemeClr val="tx1"/>
              </a:solidFill>
              <a:latin typeface="Arial Black" pitchFamily="34" charset="0"/>
            </a:endParaRPr>
          </a:p>
          <a:p>
            <a:pPr algn="ctr"/>
            <a:endParaRPr lang="hr-HR" sz="1600" b="1" dirty="0">
              <a:solidFill>
                <a:schemeClr val="tx1"/>
              </a:solidFill>
              <a:latin typeface="Arial Black" pitchFamily="34" charset="0"/>
            </a:endParaRPr>
          </a:p>
          <a:p>
            <a:pPr algn="ctr"/>
            <a:endParaRPr lang="hr-HR" sz="1600" b="1" dirty="0" smtClean="0">
              <a:solidFill>
                <a:schemeClr val="tx1"/>
              </a:solidFill>
              <a:latin typeface="Arial Black" pitchFamily="34" charset="0"/>
            </a:endParaRPr>
          </a:p>
          <a:p>
            <a:pPr algn="ctr"/>
            <a:endParaRPr lang="hr-HR" sz="1600" b="1" dirty="0">
              <a:solidFill>
                <a:schemeClr val="tx1"/>
              </a:solidFill>
              <a:latin typeface="Arial Black" pitchFamily="34" charset="0"/>
            </a:endParaRPr>
          </a:p>
          <a:p>
            <a:pPr algn="ctr"/>
            <a:endParaRPr lang="hr-HR" sz="1600" b="1" dirty="0" smtClean="0">
              <a:solidFill>
                <a:schemeClr val="tx1"/>
              </a:solidFill>
              <a:latin typeface="Arial Black" pitchFamily="34" charset="0"/>
            </a:endParaRPr>
          </a:p>
          <a:p>
            <a:pPr algn="ctr"/>
            <a:endParaRPr lang="hr-HR" sz="1600" b="1" dirty="0">
              <a:solidFill>
                <a:schemeClr val="tx1"/>
              </a:solidFill>
              <a:latin typeface="Arial Black" pitchFamily="34" charset="0"/>
            </a:endParaRPr>
          </a:p>
          <a:p>
            <a:pPr algn="ctr"/>
            <a:endParaRPr lang="hr-HR" sz="1600" b="1" dirty="0" smtClean="0">
              <a:solidFill>
                <a:schemeClr val="tx1"/>
              </a:solidFill>
              <a:latin typeface="Arial Black" pitchFamily="34" charset="0"/>
            </a:endParaRPr>
          </a:p>
          <a:p>
            <a:pPr algn="ctr"/>
            <a:r>
              <a:rPr lang="hr-HR" sz="1600" b="1" dirty="0" smtClean="0">
                <a:solidFill>
                  <a:schemeClr val="tx1"/>
                </a:solidFill>
                <a:latin typeface="Arial Black" pitchFamily="34" charset="0"/>
              </a:rPr>
              <a:t>Š</a:t>
            </a:r>
          </a:p>
          <a:p>
            <a:pPr algn="ctr"/>
            <a:r>
              <a:rPr lang="hr-HR" sz="1600" b="1" dirty="0" smtClean="0">
                <a:solidFill>
                  <a:schemeClr val="tx1"/>
                </a:solidFill>
                <a:latin typeface="Arial Black" pitchFamily="34" charset="0"/>
              </a:rPr>
              <a:t>T</a:t>
            </a:r>
          </a:p>
          <a:p>
            <a:pPr algn="ctr"/>
            <a:r>
              <a:rPr lang="hr-HR" sz="1600" b="1" dirty="0" smtClean="0">
                <a:solidFill>
                  <a:schemeClr val="tx1"/>
                </a:solidFill>
                <a:latin typeface="Arial Black" pitchFamily="34" charset="0"/>
              </a:rPr>
              <a:t>E</a:t>
            </a:r>
          </a:p>
          <a:p>
            <a:pPr algn="ctr"/>
            <a:r>
              <a:rPr lang="hr-HR" sz="1600" b="1" dirty="0" smtClean="0">
                <a:solidFill>
                  <a:schemeClr val="tx1"/>
                </a:solidFill>
                <a:latin typeface="Arial Black" pitchFamily="34" charset="0"/>
              </a:rPr>
              <a:t>T</a:t>
            </a:r>
          </a:p>
          <a:p>
            <a:pPr algn="ctr"/>
            <a:r>
              <a:rPr lang="hr-HR" sz="1600" b="1" dirty="0" smtClean="0">
                <a:solidFill>
                  <a:schemeClr val="tx1"/>
                </a:solidFill>
                <a:latin typeface="Arial Black" pitchFamily="34" charset="0"/>
              </a:rPr>
              <a:t>N</a:t>
            </a:r>
          </a:p>
          <a:p>
            <a:pPr algn="ctr"/>
            <a:r>
              <a:rPr lang="hr-HR" sz="1600" b="1" dirty="0" smtClean="0">
                <a:solidFill>
                  <a:schemeClr val="tx1"/>
                </a:solidFill>
                <a:latin typeface="Arial Black" pitchFamily="34" charset="0"/>
              </a:rPr>
              <a:t>I</a:t>
            </a:r>
          </a:p>
          <a:p>
            <a:pPr algn="ctr"/>
            <a:endParaRPr lang="hr-HR" sz="1600" b="1" dirty="0" smtClean="0">
              <a:solidFill>
                <a:schemeClr val="tx1"/>
              </a:solidFill>
              <a:latin typeface="Arial Black" pitchFamily="34" charset="0"/>
            </a:endParaRPr>
          </a:p>
          <a:p>
            <a:pPr algn="ctr"/>
            <a:r>
              <a:rPr lang="hr-HR" sz="1600" b="1" dirty="0" smtClean="0">
                <a:solidFill>
                  <a:schemeClr val="tx1"/>
                </a:solidFill>
                <a:latin typeface="Arial Black" pitchFamily="34" charset="0"/>
              </a:rPr>
              <a:t>D</a:t>
            </a:r>
          </a:p>
          <a:p>
            <a:pPr algn="ctr"/>
            <a:r>
              <a:rPr lang="hr-HR" sz="1600" b="1" dirty="0" smtClean="0">
                <a:solidFill>
                  <a:schemeClr val="tx1"/>
                </a:solidFill>
                <a:latin typeface="Arial Black" pitchFamily="34" charset="0"/>
              </a:rPr>
              <a:t>O</a:t>
            </a:r>
          </a:p>
          <a:p>
            <a:pPr algn="ctr"/>
            <a:r>
              <a:rPr lang="hr-HR" sz="1600" b="1" dirty="0" smtClean="0">
                <a:solidFill>
                  <a:schemeClr val="tx1"/>
                </a:solidFill>
                <a:latin typeface="Arial Black" pitchFamily="34" charset="0"/>
              </a:rPr>
              <a:t>G</a:t>
            </a:r>
          </a:p>
          <a:p>
            <a:pPr algn="ctr"/>
            <a:r>
              <a:rPr lang="hr-HR" sz="1600" b="1" dirty="0" smtClean="0">
                <a:solidFill>
                  <a:schemeClr val="tx1"/>
                </a:solidFill>
                <a:latin typeface="Arial Black" pitchFamily="34" charset="0"/>
              </a:rPr>
              <a:t>A</a:t>
            </a:r>
          </a:p>
          <a:p>
            <a:pPr algn="ctr"/>
            <a:r>
              <a:rPr lang="hr-HR" sz="1600" b="1" dirty="0" smtClean="0">
                <a:solidFill>
                  <a:schemeClr val="tx1"/>
                </a:solidFill>
                <a:latin typeface="Arial Black" pitchFamily="34" charset="0"/>
              </a:rPr>
              <a:t>Đ</a:t>
            </a:r>
          </a:p>
          <a:p>
            <a:pPr algn="ctr"/>
            <a:r>
              <a:rPr lang="hr-HR" sz="1600" b="1" dirty="0" smtClean="0">
                <a:solidFill>
                  <a:schemeClr val="tx1"/>
                </a:solidFill>
                <a:latin typeface="Arial Black" pitchFamily="34" charset="0"/>
              </a:rPr>
              <a:t>A</a:t>
            </a:r>
          </a:p>
          <a:p>
            <a:pPr algn="ctr"/>
            <a:r>
              <a:rPr lang="hr-HR" sz="1600" b="1" dirty="0" smtClean="0">
                <a:solidFill>
                  <a:schemeClr val="tx1"/>
                </a:solidFill>
                <a:latin typeface="Arial Black" pitchFamily="34" charset="0"/>
              </a:rPr>
              <a:t>J</a:t>
            </a:r>
            <a:endParaRPr lang="hr-HR" sz="1600" b="1" dirty="0">
              <a:solidFill>
                <a:schemeClr val="tx1"/>
              </a:solidFill>
              <a:latin typeface="Arial Black" pitchFamily="34" charset="0"/>
            </a:endParaRPr>
          </a:p>
        </p:txBody>
      </p:sp>
      <p:grpSp>
        <p:nvGrpSpPr>
          <p:cNvPr id="3" name="Grupa 2"/>
          <p:cNvGrpSpPr/>
          <p:nvPr/>
        </p:nvGrpSpPr>
        <p:grpSpPr>
          <a:xfrm>
            <a:off x="-16477" y="323758"/>
            <a:ext cx="12061325" cy="834846"/>
            <a:chOff x="-16477" y="341011"/>
            <a:chExt cx="12061325" cy="834846"/>
          </a:xfrm>
        </p:grpSpPr>
        <p:sp>
          <p:nvSpPr>
            <p:cNvPr id="16" name="Prostoručno 15"/>
            <p:cNvSpPr/>
            <p:nvPr/>
          </p:nvSpPr>
          <p:spPr>
            <a:xfrm>
              <a:off x="188481" y="341011"/>
              <a:ext cx="11856367" cy="806339"/>
            </a:xfrm>
            <a:custGeom>
              <a:avLst/>
              <a:gdLst>
                <a:gd name="connsiteX0" fmla="*/ 12192 w 5641565"/>
                <a:gd name="connsiteY0" fmla="*/ 0 h 731520"/>
                <a:gd name="connsiteX1" fmla="*/ 5620512 w 5641565"/>
                <a:gd name="connsiteY1" fmla="*/ 12192 h 731520"/>
                <a:gd name="connsiteX2" fmla="*/ 5510784 w 5641565"/>
                <a:gd name="connsiteY2" fmla="*/ 146304 h 731520"/>
                <a:gd name="connsiteX3" fmla="*/ 1719072 w 5641565"/>
                <a:gd name="connsiteY3" fmla="*/ 146304 h 731520"/>
                <a:gd name="connsiteX4" fmla="*/ 1011936 w 5641565"/>
                <a:gd name="connsiteY4" fmla="*/ 731520 h 731520"/>
                <a:gd name="connsiteX5" fmla="*/ 0 w 5641565"/>
                <a:gd name="connsiteY5" fmla="*/ 719328 h 731520"/>
                <a:gd name="connsiteX6" fmla="*/ 12192 w 5641565"/>
                <a:gd name="connsiteY6" fmla="*/ 0 h 731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41565" h="731520">
                  <a:moveTo>
                    <a:pt x="12192" y="0"/>
                  </a:moveTo>
                  <a:lnTo>
                    <a:pt x="5620512" y="12192"/>
                  </a:lnTo>
                  <a:cubicBezTo>
                    <a:pt x="5591039" y="174293"/>
                    <a:pt x="5641565" y="146304"/>
                    <a:pt x="5510784" y="146304"/>
                  </a:cubicBezTo>
                  <a:lnTo>
                    <a:pt x="1719072" y="146304"/>
                  </a:lnTo>
                  <a:lnTo>
                    <a:pt x="1011936" y="731520"/>
                  </a:lnTo>
                  <a:lnTo>
                    <a:pt x="0" y="719328"/>
                  </a:lnTo>
                  <a:lnTo>
                    <a:pt x="12192" y="0"/>
                  </a:lnTo>
                  <a:close/>
                </a:path>
              </a:pathLst>
            </a:custGeom>
            <a:solidFill>
              <a:srgbClr val="66CCFF"/>
            </a:solidFill>
            <a:ln>
              <a:solidFill>
                <a:srgbClr val="0070C0"/>
              </a:solidFill>
            </a:ln>
          </p:spPr>
          <p:style>
            <a:lnRef idx="1">
              <a:schemeClr val="accent1"/>
            </a:lnRef>
            <a:fillRef idx="3">
              <a:schemeClr val="accent1"/>
            </a:fillRef>
            <a:effectRef idx="2">
              <a:schemeClr val="accent1"/>
            </a:effectRef>
            <a:fontRef idx="minor">
              <a:schemeClr val="lt1"/>
            </a:fontRef>
          </p:style>
          <p:txBody>
            <a:bodyPr anchor="ctr"/>
            <a:lstStyle/>
            <a:p>
              <a:pPr>
                <a:defRPr/>
              </a:pPr>
              <a:endParaRPr lang="hr-HR" sz="1200" dirty="0">
                <a:solidFill>
                  <a:schemeClr val="tx1"/>
                </a:solidFill>
              </a:endParaRPr>
            </a:p>
          </p:txBody>
        </p:sp>
        <p:sp>
          <p:nvSpPr>
            <p:cNvPr id="17" name="TekstniOkvir 16"/>
            <p:cNvSpPr txBox="1"/>
            <p:nvPr/>
          </p:nvSpPr>
          <p:spPr>
            <a:xfrm>
              <a:off x="-16477" y="344860"/>
              <a:ext cx="2636470" cy="830997"/>
            </a:xfrm>
            <a:prstGeom prst="rect">
              <a:avLst/>
            </a:prstGeom>
            <a:noFill/>
          </p:spPr>
          <p:txBody>
            <a:bodyPr wrap="square" rtlCol="0">
              <a:spAutoFit/>
            </a:bodyPr>
            <a:lstStyle/>
            <a:p>
              <a:pPr algn="ctr"/>
              <a:r>
                <a:rPr lang="hr-HR" sz="1600" b="1" dirty="0" smtClean="0"/>
                <a:t>ISTRAŽIVANJE</a:t>
              </a:r>
            </a:p>
            <a:p>
              <a:r>
                <a:rPr lang="hr-HR" sz="1600" b="1" dirty="0" smtClean="0"/>
                <a:t>                  PRIJETNJI</a:t>
              </a:r>
            </a:p>
            <a:p>
              <a:r>
                <a:rPr lang="hr-HR" sz="1600" b="1" dirty="0" smtClean="0"/>
                <a:t>                  (</a:t>
              </a:r>
              <a:r>
                <a:rPr lang="hr-HR" sz="1600" b="1" dirty="0" err="1" smtClean="0"/>
                <a:t>ObD</a:t>
              </a:r>
              <a:r>
                <a:rPr lang="hr-HR" sz="1600" b="1" dirty="0" smtClean="0"/>
                <a:t>)</a:t>
              </a:r>
              <a:endParaRPr lang="hr-HR" sz="1600" b="1" dirty="0"/>
            </a:p>
          </p:txBody>
        </p:sp>
      </p:grpSp>
      <p:grpSp>
        <p:nvGrpSpPr>
          <p:cNvPr id="15" name="Grupa 14"/>
          <p:cNvGrpSpPr/>
          <p:nvPr/>
        </p:nvGrpSpPr>
        <p:grpSpPr>
          <a:xfrm>
            <a:off x="205731" y="376390"/>
            <a:ext cx="11682244" cy="977462"/>
            <a:chOff x="362607" y="346834"/>
            <a:chExt cx="11682244" cy="977462"/>
          </a:xfrm>
        </p:grpSpPr>
        <p:sp>
          <p:nvSpPr>
            <p:cNvPr id="24" name="Peterokut 23"/>
            <p:cNvSpPr/>
            <p:nvPr/>
          </p:nvSpPr>
          <p:spPr>
            <a:xfrm>
              <a:off x="362607" y="346834"/>
              <a:ext cx="6060046" cy="977462"/>
            </a:xfrm>
            <a:prstGeom prst="homePlate">
              <a:avLst/>
            </a:prstGeom>
            <a:gradFill flip="none" rotWithShape="1">
              <a:gsLst>
                <a:gs pos="0">
                  <a:srgbClr val="FF0000"/>
                </a:gs>
                <a:gs pos="47000">
                  <a:srgbClr val="FFFF00">
                    <a:shade val="67500"/>
                    <a:satMod val="115000"/>
                  </a:srgbClr>
                </a:gs>
                <a:gs pos="100000">
                  <a:srgbClr val="FFFF00">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3200" dirty="0" smtClean="0">
                  <a:solidFill>
                    <a:sysClr val="windowText" lastClr="000000"/>
                  </a:solidFill>
                </a:rPr>
                <a:t>    POSTUPNO NASTUPAJUĆA</a:t>
              </a:r>
              <a:endParaRPr lang="hr-HR" sz="3200" dirty="0">
                <a:solidFill>
                  <a:sysClr val="windowText" lastClr="000000"/>
                </a:solidFill>
              </a:endParaRPr>
            </a:p>
          </p:txBody>
        </p:sp>
        <p:sp>
          <p:nvSpPr>
            <p:cNvPr id="25" name="Peterokut 24"/>
            <p:cNvSpPr/>
            <p:nvPr/>
          </p:nvSpPr>
          <p:spPr>
            <a:xfrm>
              <a:off x="5983241" y="346834"/>
              <a:ext cx="6061610" cy="945931"/>
            </a:xfrm>
            <a:prstGeom prst="homePlate">
              <a:avLst/>
            </a:prstGeom>
            <a:gradFill flip="none" rotWithShape="1">
              <a:gsLst>
                <a:gs pos="30000">
                  <a:srgbClr val="FF0000"/>
                </a:gs>
                <a:gs pos="58000">
                  <a:srgbClr val="FFFF00">
                    <a:shade val="100000"/>
                    <a:satMod val="115000"/>
                  </a:srgb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hr-HR" sz="3600" dirty="0" smtClean="0">
                  <a:solidFill>
                    <a:schemeClr val="bg1"/>
                  </a:solidFill>
                </a:rPr>
                <a:t>   KRIZA</a:t>
              </a:r>
              <a:endParaRPr lang="hr-HR" sz="3600" dirty="0">
                <a:solidFill>
                  <a:schemeClr val="bg1"/>
                </a:solidFill>
              </a:endParaRPr>
            </a:p>
          </p:txBody>
        </p:sp>
      </p:grpSp>
      <p:sp>
        <p:nvSpPr>
          <p:cNvPr id="26" name="Peterokut 25"/>
          <p:cNvSpPr/>
          <p:nvPr/>
        </p:nvSpPr>
        <p:spPr>
          <a:xfrm>
            <a:off x="6012546" y="429896"/>
            <a:ext cx="6061610" cy="945931"/>
          </a:xfrm>
          <a:prstGeom prst="homePlate">
            <a:avLst/>
          </a:prstGeom>
          <a:gradFill flip="none" rotWithShape="1">
            <a:gsLst>
              <a:gs pos="30000">
                <a:srgbClr val="FF0000"/>
              </a:gs>
              <a:gs pos="95000">
                <a:srgbClr val="FFFF00">
                  <a:shade val="100000"/>
                  <a:satMod val="115000"/>
                </a:srgb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hr-HR" sz="3600" dirty="0" smtClean="0"/>
              <a:t>   IZNENADNA KRIZA</a:t>
            </a:r>
            <a:endParaRPr lang="hr-HR" sz="3600" dirty="0"/>
          </a:p>
        </p:txBody>
      </p:sp>
      <p:sp>
        <p:nvSpPr>
          <p:cNvPr id="28" name="Peterokut 27"/>
          <p:cNvSpPr/>
          <p:nvPr/>
        </p:nvSpPr>
        <p:spPr>
          <a:xfrm>
            <a:off x="264340" y="1910361"/>
            <a:ext cx="2925703" cy="662158"/>
          </a:xfrm>
          <a:prstGeom prst="homePlate">
            <a:avLst>
              <a:gd name="adj" fmla="val 102111"/>
            </a:avLst>
          </a:prstGeom>
          <a:solidFill>
            <a:srgbClr val="66CC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2000" b="1" dirty="0" smtClean="0">
                <a:solidFill>
                  <a:schemeClr val="tx1"/>
                </a:solidFill>
              </a:rPr>
              <a:t>INDIKACIJE I UPOZORENJA</a:t>
            </a:r>
            <a:endParaRPr lang="hr-HR" sz="2000" b="1" dirty="0">
              <a:solidFill>
                <a:schemeClr val="tx1"/>
              </a:solidFill>
            </a:endParaRPr>
          </a:p>
        </p:txBody>
      </p:sp>
      <p:sp>
        <p:nvSpPr>
          <p:cNvPr id="29" name="Peterokut 28"/>
          <p:cNvSpPr/>
          <p:nvPr/>
        </p:nvSpPr>
        <p:spPr>
          <a:xfrm>
            <a:off x="1909430" y="2582511"/>
            <a:ext cx="3523181" cy="687317"/>
          </a:xfrm>
          <a:prstGeom prst="homePlate">
            <a:avLst>
              <a:gd name="adj" fmla="val 107734"/>
            </a:avLst>
          </a:prstGeom>
          <a:gradFill flip="none" rotWithShape="1">
            <a:gsLst>
              <a:gs pos="3000">
                <a:srgbClr val="66CCFF"/>
              </a:gs>
              <a:gs pos="76000">
                <a:srgbClr val="99FF33"/>
              </a:gs>
              <a:gs pos="3000">
                <a:srgbClr val="66CCFF"/>
              </a:gs>
              <a:gs pos="100000">
                <a:srgbClr val="96ED3D"/>
              </a:gs>
              <a:gs pos="100000">
                <a:srgbClr val="92D050">
                  <a:shade val="100000"/>
                  <a:satMod val="115000"/>
                </a:srgb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sz="2000" dirty="0" smtClean="0">
              <a:solidFill>
                <a:schemeClr val="tx1"/>
              </a:solidFill>
            </a:endParaRPr>
          </a:p>
          <a:p>
            <a:pPr algn="ctr"/>
            <a:r>
              <a:rPr lang="hr-HR" sz="2000" b="1" dirty="0" smtClean="0">
                <a:solidFill>
                  <a:schemeClr val="tx1"/>
                </a:solidFill>
              </a:rPr>
              <a:t>PROCJENA STANJA I </a:t>
            </a:r>
          </a:p>
          <a:p>
            <a:pPr algn="ctr"/>
            <a:r>
              <a:rPr lang="hr-HR" sz="2000" b="1" dirty="0" smtClean="0">
                <a:solidFill>
                  <a:schemeClr val="tx1"/>
                </a:solidFill>
              </a:rPr>
              <a:t>RAZVOJ OPCIJA ODGOVORA</a:t>
            </a:r>
          </a:p>
          <a:p>
            <a:pPr algn="ctr"/>
            <a:endParaRPr lang="hr-HR" sz="2000" dirty="0">
              <a:solidFill>
                <a:schemeClr val="tx1"/>
              </a:solidFill>
            </a:endParaRPr>
          </a:p>
        </p:txBody>
      </p:sp>
      <p:sp>
        <p:nvSpPr>
          <p:cNvPr id="31" name="Peterokut 30"/>
          <p:cNvSpPr/>
          <p:nvPr/>
        </p:nvSpPr>
        <p:spPr>
          <a:xfrm>
            <a:off x="3778027" y="3274868"/>
            <a:ext cx="3322275" cy="776376"/>
          </a:xfrm>
          <a:prstGeom prst="homePlate">
            <a:avLst>
              <a:gd name="adj" fmla="val 98795"/>
            </a:avLst>
          </a:prstGeom>
          <a:gradFill flip="none" rotWithShape="1">
            <a:gsLst>
              <a:gs pos="100000">
                <a:srgbClr val="BDA89D"/>
              </a:gs>
              <a:gs pos="90000">
                <a:srgbClr val="FF99FF"/>
              </a:gs>
              <a:gs pos="61000">
                <a:srgbClr val="99FF33"/>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2000" b="1" dirty="0" smtClean="0">
                <a:solidFill>
                  <a:schemeClr val="tx1"/>
                </a:solidFill>
              </a:rPr>
              <a:t>PLANIRANJE I PRIPREMA ODGOVORA</a:t>
            </a:r>
            <a:endParaRPr lang="hr-HR" sz="2000" b="1" dirty="0">
              <a:solidFill>
                <a:schemeClr val="tx1"/>
              </a:solidFill>
            </a:endParaRPr>
          </a:p>
        </p:txBody>
      </p:sp>
      <p:sp>
        <p:nvSpPr>
          <p:cNvPr id="33" name="Peterokut 32"/>
          <p:cNvSpPr/>
          <p:nvPr/>
        </p:nvSpPr>
        <p:spPr>
          <a:xfrm>
            <a:off x="5729363" y="4062260"/>
            <a:ext cx="3322275" cy="776376"/>
          </a:xfrm>
          <a:prstGeom prst="homePlate">
            <a:avLst>
              <a:gd name="adj" fmla="val 98795"/>
            </a:avLst>
          </a:prstGeom>
          <a:gradFill flip="none" rotWithShape="1">
            <a:gsLst>
              <a:gs pos="21000">
                <a:srgbClr val="FF99FF"/>
              </a:gs>
              <a:gs pos="0">
                <a:srgbClr val="92D050">
                  <a:shade val="67500"/>
                  <a:satMod val="115000"/>
                </a:srgbClr>
              </a:gs>
              <a:gs pos="6000">
                <a:srgbClr val="92D050">
                  <a:shade val="100000"/>
                  <a:satMod val="115000"/>
                </a:srgb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2000" b="1" dirty="0" smtClean="0">
                <a:solidFill>
                  <a:schemeClr val="tx1"/>
                </a:solidFill>
              </a:rPr>
              <a:t>PROVEDBA ODGOVORA</a:t>
            </a:r>
            <a:endParaRPr lang="hr-HR" sz="2000" b="1" dirty="0">
              <a:solidFill>
                <a:schemeClr val="tx1"/>
              </a:solidFill>
            </a:endParaRPr>
          </a:p>
        </p:txBody>
      </p:sp>
      <p:sp>
        <p:nvSpPr>
          <p:cNvPr id="30" name="Peterokut 29"/>
          <p:cNvSpPr/>
          <p:nvPr/>
        </p:nvSpPr>
        <p:spPr>
          <a:xfrm>
            <a:off x="7869651" y="4862810"/>
            <a:ext cx="3892043" cy="776376"/>
          </a:xfrm>
          <a:prstGeom prst="homePlate">
            <a:avLst>
              <a:gd name="adj" fmla="val 98795"/>
            </a:avLst>
          </a:prstGeom>
          <a:gradFill flip="none" rotWithShape="1">
            <a:gsLst>
              <a:gs pos="50000">
                <a:srgbClr val="FFCC00"/>
              </a:gs>
              <a:gs pos="0">
                <a:srgbClr val="FF99CC"/>
              </a:gs>
              <a:gs pos="7000">
                <a:srgbClr val="FF99FF"/>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2000" b="1" dirty="0" smtClean="0">
                <a:solidFill>
                  <a:schemeClr val="tx1"/>
                </a:solidFill>
              </a:rPr>
              <a:t>OPORAVAK – POVRATAK NA STANJE PRIJE KRIZE</a:t>
            </a:r>
            <a:endParaRPr lang="hr-HR" sz="2000" b="1" dirty="0">
              <a:solidFill>
                <a:schemeClr val="tx1"/>
              </a:solidFill>
            </a:endParaRPr>
          </a:p>
        </p:txBody>
      </p:sp>
      <p:grpSp>
        <p:nvGrpSpPr>
          <p:cNvPr id="32" name="Grupa 31"/>
          <p:cNvGrpSpPr/>
          <p:nvPr/>
        </p:nvGrpSpPr>
        <p:grpSpPr>
          <a:xfrm>
            <a:off x="259832" y="5665252"/>
            <a:ext cx="11682244" cy="977462"/>
            <a:chOff x="362607" y="346834"/>
            <a:chExt cx="11682244" cy="977462"/>
          </a:xfrm>
        </p:grpSpPr>
        <p:sp>
          <p:nvSpPr>
            <p:cNvPr id="34" name="Peterokut 33"/>
            <p:cNvSpPr/>
            <p:nvPr/>
          </p:nvSpPr>
          <p:spPr>
            <a:xfrm>
              <a:off x="362607" y="346834"/>
              <a:ext cx="6060046" cy="977462"/>
            </a:xfrm>
            <a:prstGeom prst="homePlate">
              <a:avLst/>
            </a:prstGeom>
            <a:gradFill flip="none" rotWithShape="1">
              <a:gsLst>
                <a:gs pos="0">
                  <a:srgbClr val="FF0000"/>
                </a:gs>
                <a:gs pos="47000">
                  <a:srgbClr val="FFFF00">
                    <a:shade val="67500"/>
                    <a:satMod val="115000"/>
                  </a:srgbClr>
                </a:gs>
                <a:gs pos="100000">
                  <a:srgbClr val="FFFF00">
                    <a:shade val="100000"/>
                    <a:satMod val="115000"/>
                  </a:srgb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3200" dirty="0" smtClean="0">
                  <a:solidFill>
                    <a:sysClr val="windowText" lastClr="000000"/>
                  </a:solidFill>
                </a:rPr>
                <a:t>    NATO CRISIS MANAGEMENT PROCESS</a:t>
              </a:r>
              <a:endParaRPr lang="hr-HR" sz="3200" dirty="0">
                <a:solidFill>
                  <a:sysClr val="windowText" lastClr="000000"/>
                </a:solidFill>
              </a:endParaRPr>
            </a:p>
          </p:txBody>
        </p:sp>
        <p:sp>
          <p:nvSpPr>
            <p:cNvPr id="35" name="Peterokut 34"/>
            <p:cNvSpPr/>
            <p:nvPr/>
          </p:nvSpPr>
          <p:spPr>
            <a:xfrm>
              <a:off x="5983241" y="346834"/>
              <a:ext cx="6061610" cy="945931"/>
            </a:xfrm>
            <a:prstGeom prst="homePlate">
              <a:avLst/>
            </a:prstGeom>
            <a:gradFill flip="none" rotWithShape="1">
              <a:gsLst>
                <a:gs pos="30000">
                  <a:srgbClr val="FF0000"/>
                </a:gs>
                <a:gs pos="58000">
                  <a:srgbClr val="FFFF00">
                    <a:shade val="100000"/>
                    <a:satMod val="115000"/>
                  </a:srgb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3600" dirty="0" smtClean="0">
                  <a:solidFill>
                    <a:schemeClr val="bg1"/>
                  </a:solidFill>
                </a:rPr>
                <a:t>   NATO CRI</a:t>
              </a:r>
              <a:r>
                <a:rPr lang="hr-HR" sz="3600" dirty="0" smtClean="0">
                  <a:solidFill>
                    <a:schemeClr val="tx1"/>
                  </a:solidFill>
                </a:rPr>
                <a:t>SIS</a:t>
              </a:r>
              <a:r>
                <a:rPr lang="hr-HR" sz="3600" dirty="0" smtClean="0">
                  <a:solidFill>
                    <a:schemeClr val="bg1"/>
                  </a:solidFill>
                </a:rPr>
                <a:t> </a:t>
              </a:r>
              <a:r>
                <a:rPr lang="hr-HR" sz="3600" dirty="0" smtClean="0">
                  <a:solidFill>
                    <a:schemeClr val="tx1"/>
                  </a:solidFill>
                </a:rPr>
                <a:t>RESPONSE </a:t>
              </a:r>
              <a:r>
                <a:rPr lang="hr-HR" sz="3600" dirty="0" smtClean="0">
                  <a:solidFill>
                    <a:schemeClr val="bg1"/>
                  </a:solidFill>
                </a:rPr>
                <a:t>SYS</a:t>
              </a:r>
              <a:r>
                <a:rPr lang="hr-HR" sz="3600" dirty="0" smtClean="0">
                  <a:solidFill>
                    <a:schemeClr val="tx1"/>
                  </a:solidFill>
                </a:rPr>
                <a:t>TEM</a:t>
              </a:r>
              <a:endParaRPr lang="hr-HR" sz="3600" dirty="0">
                <a:solidFill>
                  <a:schemeClr val="tx1"/>
                </a:solidFill>
              </a:endParaRPr>
            </a:p>
          </p:txBody>
        </p:sp>
      </p:grpSp>
    </p:spTree>
    <p:extLst>
      <p:ext uri="{BB962C8B-B14F-4D97-AF65-F5344CB8AC3E}">
        <p14:creationId xmlns:p14="http://schemas.microsoft.com/office/powerpoint/2010/main" val="3576592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xit" presetSubtype="1" fill="hold" nodeType="afterEffect">
                                  <p:stCondLst>
                                    <p:cond delay="0"/>
                                  </p:stCondLst>
                                  <p:childTnLst>
                                    <p:anim calcmode="lin" valueType="num">
                                      <p:cBhvr additive="base">
                                        <p:cTn id="6" dur="500"/>
                                        <p:tgtEl>
                                          <p:spTgt spid="15"/>
                                        </p:tgtEl>
                                        <p:attrNameLst>
                                          <p:attrName>ppt_x</p:attrName>
                                        </p:attrNameLst>
                                      </p:cBhvr>
                                      <p:tavLst>
                                        <p:tav tm="0">
                                          <p:val>
                                            <p:strVal val="ppt_x"/>
                                          </p:val>
                                        </p:tav>
                                        <p:tav tm="100000">
                                          <p:val>
                                            <p:strVal val="ppt_x"/>
                                          </p:val>
                                        </p:tav>
                                      </p:tavLst>
                                    </p:anim>
                                    <p:anim calcmode="lin" valueType="num">
                                      <p:cBhvr additive="base">
                                        <p:cTn id="7" dur="500"/>
                                        <p:tgtEl>
                                          <p:spTgt spid="15"/>
                                        </p:tgtEl>
                                        <p:attrNameLst>
                                          <p:attrName>ppt_y</p:attrName>
                                        </p:attrNameLst>
                                      </p:cBhvr>
                                      <p:tavLst>
                                        <p:tav tm="0">
                                          <p:val>
                                            <p:strVal val="ppt_y"/>
                                          </p:val>
                                        </p:tav>
                                        <p:tav tm="100000">
                                          <p:val>
                                            <p:strVal val="0-ppt_h/2"/>
                                          </p:val>
                                        </p:tav>
                                      </p:tavLst>
                                    </p:anim>
                                    <p:set>
                                      <p:cBhvr>
                                        <p:cTn id="8" dur="1" fill="hold">
                                          <p:stCondLst>
                                            <p:cond delay="499"/>
                                          </p:stCondLst>
                                        </p:cTn>
                                        <p:tgtEl>
                                          <p:spTgt spid="15"/>
                                        </p:tgtEl>
                                        <p:attrNameLst>
                                          <p:attrName>style.visibility</p:attrName>
                                        </p:attrNameLst>
                                      </p:cBhvr>
                                      <p:to>
                                        <p:strVal val="hidden"/>
                                      </p:to>
                                    </p:set>
                                  </p:childTnLst>
                                </p:cTn>
                              </p:par>
                            </p:childTnLst>
                          </p:cTn>
                        </p:par>
                        <p:par>
                          <p:cTn id="9" fill="hold">
                            <p:stCondLst>
                              <p:cond delay="500"/>
                            </p:stCondLst>
                            <p:childTnLst>
                              <p:par>
                                <p:cTn id="10" presetID="22" presetClass="entr" presetSubtype="8" fill="hold" grpId="0" nodeType="afterEffect">
                                  <p:stCondLst>
                                    <p:cond delay="0"/>
                                  </p:stCondLst>
                                  <p:childTnLst>
                                    <p:set>
                                      <p:cBhvr>
                                        <p:cTn id="11" dur="1" fill="hold">
                                          <p:stCondLst>
                                            <p:cond delay="0"/>
                                          </p:stCondLst>
                                        </p:cTn>
                                        <p:tgtEl>
                                          <p:spTgt spid="26"/>
                                        </p:tgtEl>
                                        <p:attrNameLst>
                                          <p:attrName>style.visibility</p:attrName>
                                        </p:attrNameLst>
                                      </p:cBhvr>
                                      <p:to>
                                        <p:strVal val="visible"/>
                                      </p:to>
                                    </p:set>
                                    <p:animEffect transition="in" filter="wipe(left)">
                                      <p:cBhvr>
                                        <p:cTn id="12" dur="500"/>
                                        <p:tgtEl>
                                          <p:spTgt spid="26"/>
                                        </p:tgtEl>
                                      </p:cBhvr>
                                    </p:animEffect>
                                  </p:childTnLst>
                                </p:cTn>
                              </p:par>
                            </p:childTnLst>
                          </p:cTn>
                        </p:par>
                        <p:par>
                          <p:cTn id="13" fill="hold">
                            <p:stCondLst>
                              <p:cond delay="1000"/>
                            </p:stCondLst>
                            <p:childTnLst>
                              <p:par>
                                <p:cTn id="14" presetID="63" presetClass="path" presetSubtype="0" accel="50000" decel="50000" fill="hold" grpId="0" nodeType="afterEffect">
                                  <p:stCondLst>
                                    <p:cond delay="0"/>
                                  </p:stCondLst>
                                  <p:childTnLst>
                                    <p:animMotion origin="layout" path="M -0.00703 -3.7037E-7 L 0.48164 0.01296 " pathEditMode="relative" rAng="0" ptsTypes="AA">
                                      <p:cBhvr>
                                        <p:cTn id="15" dur="2000" fill="hold"/>
                                        <p:tgtEl>
                                          <p:spTgt spid="28"/>
                                        </p:tgtEl>
                                        <p:attrNameLst>
                                          <p:attrName>ppt_x</p:attrName>
                                          <p:attrName>ppt_y</p:attrName>
                                        </p:attrNameLst>
                                      </p:cBhvr>
                                      <p:rCtr x="24427" y="648"/>
                                    </p:animMotion>
                                  </p:childTnLst>
                                </p:cTn>
                              </p:par>
                            </p:childTnLst>
                          </p:cTn>
                        </p:par>
                        <p:par>
                          <p:cTn id="16" fill="hold">
                            <p:stCondLst>
                              <p:cond delay="3000"/>
                            </p:stCondLst>
                            <p:childTnLst>
                              <p:par>
                                <p:cTn id="17" presetID="63" presetClass="path" presetSubtype="0" accel="50000" decel="50000" fill="hold" grpId="0" nodeType="afterEffect">
                                  <p:stCondLst>
                                    <p:cond delay="0"/>
                                  </p:stCondLst>
                                  <p:childTnLst>
                                    <p:animMotion origin="layout" path="M -1.66667E-6 -3.7037E-7 L 0.36836 0.00625 " pathEditMode="relative" rAng="0" ptsTypes="AA">
                                      <p:cBhvr>
                                        <p:cTn id="18" dur="2000" fill="hold"/>
                                        <p:tgtEl>
                                          <p:spTgt spid="29"/>
                                        </p:tgtEl>
                                        <p:attrNameLst>
                                          <p:attrName>ppt_x</p:attrName>
                                          <p:attrName>ppt_y</p:attrName>
                                        </p:attrNameLst>
                                      </p:cBhvr>
                                      <p:rCtr x="18411" y="301"/>
                                    </p:animMotion>
                                  </p:childTnLst>
                                </p:cTn>
                              </p:par>
                            </p:childTnLst>
                          </p:cTn>
                        </p:par>
                        <p:par>
                          <p:cTn id="19" fill="hold">
                            <p:stCondLst>
                              <p:cond delay="5000"/>
                            </p:stCondLst>
                            <p:childTnLst>
                              <p:par>
                                <p:cTn id="20" presetID="63" presetClass="path" presetSubtype="0" accel="50000" decel="50000" fill="hold" grpId="0" nodeType="afterEffect">
                                  <p:stCondLst>
                                    <p:cond delay="0"/>
                                  </p:stCondLst>
                                  <p:childTnLst>
                                    <p:animMotion origin="layout" path="M -3.75E-6 -3.33333E-6 L 0.25 -3.33333E-6 " pathEditMode="relative" rAng="0" ptsTypes="AA">
                                      <p:cBhvr>
                                        <p:cTn id="21" dur="2000" fill="hold"/>
                                        <p:tgtEl>
                                          <p:spTgt spid="31"/>
                                        </p:tgtEl>
                                        <p:attrNameLst>
                                          <p:attrName>ppt_x</p:attrName>
                                          <p:attrName>ppt_y</p:attrName>
                                        </p:attrNameLst>
                                      </p:cBhvr>
                                      <p:rCtr x="12500" y="0"/>
                                    </p:animMotion>
                                  </p:childTnLst>
                                </p:cTn>
                              </p:par>
                            </p:childTnLst>
                          </p:cTn>
                        </p:par>
                        <p:par>
                          <p:cTn id="22" fill="hold">
                            <p:stCondLst>
                              <p:cond delay="7000"/>
                            </p:stCondLst>
                            <p:childTnLst>
                              <p:par>
                                <p:cTn id="23" presetID="63" presetClass="path" presetSubtype="0" accel="50000" decel="50000" fill="hold" grpId="0" nodeType="afterEffect">
                                  <p:stCondLst>
                                    <p:cond delay="0"/>
                                  </p:stCondLst>
                                  <p:childTnLst>
                                    <p:animMotion origin="layout" path="M 0.01927 0.00417 L 0.08815 -0.0044 " pathEditMode="relative" rAng="0" ptsTypes="AA">
                                      <p:cBhvr>
                                        <p:cTn id="24" dur="2000" fill="hold"/>
                                        <p:tgtEl>
                                          <p:spTgt spid="33"/>
                                        </p:tgtEl>
                                        <p:attrNameLst>
                                          <p:attrName>ppt_x</p:attrName>
                                          <p:attrName>ppt_y</p:attrName>
                                        </p:attrNameLst>
                                      </p:cBhvr>
                                      <p:rCtr x="3438" y="-44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8" grpId="0" animBg="1"/>
      <p:bldP spid="29" grpId="0" animBg="1"/>
      <p:bldP spid="31" grpId="0" animBg="1"/>
      <p:bldP spid="3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HR" sz="3600" dirty="0" smtClean="0">
                <a:latin typeface="+mn-lt"/>
              </a:rPr>
              <a:t>Primjer scenarija – </a:t>
            </a:r>
            <a:r>
              <a:rPr lang="hr-HR" sz="3600" b="1" dirty="0" smtClean="0">
                <a:latin typeface="+mn-lt"/>
              </a:rPr>
              <a:t>prijetnja velikim poplavama</a:t>
            </a:r>
            <a:endParaRPr lang="hr-HR" sz="3600" b="1" dirty="0">
              <a:latin typeface="+mn-lt"/>
            </a:endParaRPr>
          </a:p>
        </p:txBody>
      </p:sp>
      <p:sp>
        <p:nvSpPr>
          <p:cNvPr id="3" name="Rezervirano mjesto sadržaja 2"/>
          <p:cNvSpPr>
            <a:spLocks noGrp="1"/>
          </p:cNvSpPr>
          <p:nvPr>
            <p:ph idx="1"/>
          </p:nvPr>
        </p:nvSpPr>
        <p:spPr/>
        <p:txBody>
          <a:bodyPr>
            <a:normAutofit/>
          </a:bodyPr>
          <a:lstStyle/>
          <a:p>
            <a:r>
              <a:rPr lang="hr-HR" sz="3000" dirty="0" smtClean="0"/>
              <a:t>Zbog dugotrajnih kiša porastao je i zadržava se visoki vodostaj rijeke Save u području nizvodno od Slavonskog Broda. Provode se redovne mjere obrane od poplave, a kontrolom nasipa uz lijevu obalu Save konstatirano je da je nasip na pojedinim mjestima nakvašen i u slučaju dužeg zadržavanja visokog vodostaja ili porasta vodostaja prijeti opasnost od proboja nasipa. Očekuje se povećani dotok vode iz desnih pritoka rijeke Save, što značajno povećava rizik od poplave. Hrvatske vode formirale su krizni stožer koji je u stalnom kontaktu s Ministarstvom poljoprivrede i DUZS. </a:t>
            </a:r>
          </a:p>
        </p:txBody>
      </p:sp>
    </p:spTree>
    <p:extLst>
      <p:ext uri="{BB962C8B-B14F-4D97-AF65-F5344CB8AC3E}">
        <p14:creationId xmlns:p14="http://schemas.microsoft.com/office/powerpoint/2010/main" val="1774074193"/>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4813</TotalTime>
  <Words>2303</Words>
  <Application>Microsoft Office PowerPoint</Application>
  <PresentationFormat>Široki zaslon</PresentationFormat>
  <Paragraphs>758</Paragraphs>
  <Slides>20</Slides>
  <Notes>13</Notes>
  <HiddenSlides>0</HiddenSlides>
  <MMClips>0</MMClips>
  <ScaleCrop>false</ScaleCrop>
  <HeadingPairs>
    <vt:vector size="6" baseType="variant">
      <vt:variant>
        <vt:lpstr>Korišteni fontovi</vt:lpstr>
      </vt:variant>
      <vt:variant>
        <vt:i4>5</vt:i4>
      </vt:variant>
      <vt:variant>
        <vt:lpstr>Tema</vt:lpstr>
      </vt:variant>
      <vt:variant>
        <vt:i4>1</vt:i4>
      </vt:variant>
      <vt:variant>
        <vt:lpstr>Naslovi slajdova</vt:lpstr>
      </vt:variant>
      <vt:variant>
        <vt:i4>20</vt:i4>
      </vt:variant>
    </vt:vector>
  </HeadingPairs>
  <TitlesOfParts>
    <vt:vector size="26" baseType="lpstr">
      <vt:lpstr>Arial</vt:lpstr>
      <vt:lpstr>Arial Black</vt:lpstr>
      <vt:lpstr>Calibri</vt:lpstr>
      <vt:lpstr>Calibri Light</vt:lpstr>
      <vt:lpstr>Courier New</vt:lpstr>
      <vt:lpstr>Tema sustava Office</vt:lpstr>
      <vt:lpstr>  ZAKON O SUSTAVU DOMOVINSKE SIGURNOSTI  </vt:lpstr>
      <vt:lpstr>PowerPointova prezentacija</vt:lpstr>
      <vt:lpstr>Upravljanje u krizama i upravljanje sigurnosnim rizicima</vt:lpstr>
      <vt:lpstr>Upravljanje u krizama i upravljanje sigurnosnim rizicima - nastavak</vt:lpstr>
      <vt:lpstr>PowerPointova prezentacija</vt:lpstr>
      <vt:lpstr>PowerPointova prezentacija</vt:lpstr>
      <vt:lpstr>PowerPointova prezentacija</vt:lpstr>
      <vt:lpstr>PowerPointova prezentacija</vt:lpstr>
      <vt:lpstr>Primjer scenarija – prijetnja velikim poplavama</vt:lpstr>
      <vt:lpstr>PowerPointova prezentacija</vt:lpstr>
      <vt:lpstr>PowerPointova prezentacija</vt:lpstr>
      <vt:lpstr>PowerPointova prezentacija</vt:lpstr>
      <vt:lpstr>Međuresorni tim - plan za sprječavanje društvenih poremećaja i za oporavak </vt:lpstr>
      <vt:lpstr>Međuresorni tim - plan za sprječavanje društvenih poremećaja i za oporavak </vt:lpstr>
      <vt:lpstr>Primjer scenarija – izbjeglička kriza</vt:lpstr>
      <vt:lpstr>PowerPointova prezentacija</vt:lpstr>
      <vt:lpstr>PowerPointova prezentacija</vt:lpstr>
      <vt:lpstr>PowerPointova prezentacija</vt:lpstr>
      <vt:lpstr>PowerPointova prezentacija</vt:lpstr>
      <vt:lpstr>PowerPointova prezentacija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UPRAVLJANJE KRIZOM</dc:title>
  <dc:creator>IP</dc:creator>
  <cp:lastModifiedBy>IP</cp:lastModifiedBy>
  <cp:revision>246</cp:revision>
  <dcterms:created xsi:type="dcterms:W3CDTF">2017-09-22T06:36:12Z</dcterms:created>
  <dcterms:modified xsi:type="dcterms:W3CDTF">2017-11-23T21:48:00Z</dcterms:modified>
</cp:coreProperties>
</file>